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  <p:sldMasterId id="2147483720" r:id="rId2"/>
    <p:sldMasterId id="2147483721" r:id="rId3"/>
    <p:sldMasterId id="2147483722" r:id="rId4"/>
    <p:sldMasterId id="2147483723" r:id="rId5"/>
    <p:sldMasterId id="2147483724" r:id="rId6"/>
  </p:sldMasterIdLst>
  <p:notesMasterIdLst>
    <p:notesMasterId r:id="rId6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304" r:id="rId25"/>
    <p:sldId id="305" r:id="rId26"/>
    <p:sldId id="306" r:id="rId27"/>
    <p:sldId id="419" r:id="rId28"/>
    <p:sldId id="420" r:id="rId29"/>
    <p:sldId id="421" r:id="rId30"/>
    <p:sldId id="274" r:id="rId31"/>
    <p:sldId id="273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302" r:id="rId40"/>
    <p:sldId id="283" r:id="rId41"/>
    <p:sldId id="285" r:id="rId42"/>
    <p:sldId id="425" r:id="rId43"/>
    <p:sldId id="422" r:id="rId44"/>
    <p:sldId id="423" r:id="rId45"/>
    <p:sldId id="299" r:id="rId46"/>
    <p:sldId id="289" r:id="rId47"/>
    <p:sldId id="424" r:id="rId48"/>
    <p:sldId id="288" r:id="rId49"/>
    <p:sldId id="300" r:id="rId50"/>
    <p:sldId id="301" r:id="rId51"/>
    <p:sldId id="303" r:id="rId52"/>
    <p:sldId id="426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27" r:id="rId62"/>
    <p:sldId id="43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" name="Google Shape;3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2" name="Google Shape;3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5F96D1-D65D-4FE4-A92E-444F2AA5B170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84EC3-00A9-4B58-B0B4-91D38EF56908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84EC3-00A9-4B58-B0B4-91D38EF56908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57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4083425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44083425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lv-LV"/>
              <a:t>autobuss no Kuldīgas, divas dienas Rīgā. Būtiski apskatīt jau esošu infrastruktūru, pirms veidot savu, iepazīties ar pieredzi.</a:t>
            </a:r>
            <a:endParaRPr/>
          </a:p>
        </p:txBody>
      </p:sp>
      <p:sp>
        <p:nvSpPr>
          <p:cNvPr id="434" name="Google Shape;4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40834254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lv-LV"/>
              <a:t>Līdz gada beigām - nepieciešams veicināt personu ar GRT pieteikšanos projektā pieejamajiem pakalpojumiem, kam šobrīd nav nepieciešama infrastruktūras izveide. Paldies visiem, kas palīdzējuši šos cilvēkus sasniegt</a:t>
            </a:r>
            <a:endParaRPr/>
          </a:p>
        </p:txBody>
      </p:sp>
      <p:sp>
        <p:nvSpPr>
          <p:cNvPr id="452" name="Google Shape;452;g44083425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40834254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lv-LV"/>
              <a:t>Vēl ir jāsasniedz, tāpēc līdz gada beigām - lūgums vēl vērsties pie šīs mērķa grupas, no manas puses - atbalsts. Infografika, bilde, raksta teksts.</a:t>
            </a:r>
            <a:endParaRPr/>
          </a:p>
        </p:txBody>
      </p:sp>
      <p:sp>
        <p:nvSpPr>
          <p:cNvPr id="461" name="Google Shape;461;g440834254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40834254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lv-LV"/>
              <a:t>LM jaunā kampaņa kā atbalsts, pieejami materiāli., parādīt materiālus no linka uz mājas lapu.</a:t>
            </a:r>
            <a:endParaRPr/>
          </a:p>
        </p:txBody>
      </p:sp>
      <p:sp>
        <p:nvSpPr>
          <p:cNvPr id="468" name="Google Shape;468;g440834254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40834254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lv-LV"/>
              <a:t>atgādināt par vispārējām publicitātes prasībām un mēģināt iedvesmot rakstīt vēl. :)  </a:t>
            </a:r>
            <a:endParaRPr/>
          </a:p>
        </p:txBody>
      </p:sp>
      <p:sp>
        <p:nvSpPr>
          <p:cNvPr id="474" name="Google Shape;474;g44083425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40834254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44083425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9" name="Google Shape;6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795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279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646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lv-LV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imes New Roman"/>
                <a:buNone/>
                <a:tabLst/>
                <a:defRPr/>
              </a:pPr>
              <a:t>40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1" name="Google Shape;5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5028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51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0" name="Google Shape;3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6" name="Google Shape;52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148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0587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212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35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66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4" name="Google Shape;3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6029325"/>
            <a:ext cx="90106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8013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0" y="6524625"/>
            <a:ext cx="9144000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8013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6029325"/>
            <a:ext cx="90106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4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51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58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60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4"/>
          <p:cNvSpPr txBox="1"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64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8013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" y="6029325"/>
            <a:ext cx="90106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6"/>
          <p:cNvSpPr txBox="1"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66"/>
          <p:cNvSpPr txBox="1"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6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74"/>
          <p:cNvSpPr txBox="1">
            <a:spLocks noGrp="1"/>
          </p:cNvSpPr>
          <p:nvPr>
            <p:ph type="body" idx="1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7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7E8FC7-B35A-47A2-B67C-1B46C5FC0AA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0504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A98A10-23AB-4AD0-8662-8B5C966E6A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8369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8013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64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6524625"/>
            <a:ext cx="9144000" cy="72072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01902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6029325"/>
            <a:ext cx="901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984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6C62A4-9762-4803-AEFF-CDCA690B2A0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5694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8946A-F3A2-482E-841F-F596F513576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6453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978A7D-2335-4E55-9B58-2F7F063046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094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E7C090-84D3-4932-85B6-4CD230199FC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1309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0EB611-D3AA-4304-A311-678E798BFBD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0240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F770E6-DA3F-42EE-89CA-34D0F3AC214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3665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9BA2D5-6460-4069-8E4E-B54FE329813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607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E77337-A852-4F91-971D-89B152097A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3121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2F4CEF-D209-49BB-B731-AB987DBEC0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67602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7163A6-8A33-4E00-B95D-489B284D20E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1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47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61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outline text format</a:t>
            </a:r>
          </a:p>
          <a:p>
            <a:pPr lvl="1"/>
            <a:r>
              <a:rPr lang="en-GB" altLang="lv-LV"/>
              <a:t>Second Outline Level</a:t>
            </a:r>
          </a:p>
          <a:p>
            <a:pPr lvl="2"/>
            <a:r>
              <a:rPr lang="en-GB" altLang="lv-LV"/>
              <a:t>Third Outline Level</a:t>
            </a:r>
          </a:p>
          <a:p>
            <a:pPr lvl="3"/>
            <a:r>
              <a:rPr lang="en-GB" altLang="lv-LV"/>
              <a:t>Fourth Outline Level</a:t>
            </a:r>
          </a:p>
          <a:p>
            <a:pPr lvl="4"/>
            <a:r>
              <a:rPr lang="en-GB" altLang="lv-LV"/>
              <a:t>Fifth Outline Level</a:t>
            </a:r>
          </a:p>
          <a:p>
            <a:pPr lvl="4"/>
            <a:r>
              <a:rPr lang="en-GB" altLang="lv-LV"/>
              <a:t>Sixth Outline Level</a:t>
            </a:r>
          </a:p>
          <a:p>
            <a:pPr lvl="4"/>
            <a:r>
              <a:rPr lang="en-GB" altLang="lv-LV"/>
              <a:t>Seventh Outline Level</a:t>
            </a:r>
          </a:p>
          <a:p>
            <a:pPr lvl="4"/>
            <a:r>
              <a:rPr lang="en-GB" altLang="lv-LV"/>
              <a:t>Eighth Outline Level</a:t>
            </a:r>
          </a:p>
          <a:p>
            <a:pPr lvl="4"/>
            <a:r>
              <a:rPr lang="en-GB" altLang="lv-LV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129C581-6E0F-478D-A79D-E819E50D9FC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22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kurzemevisiem.lv/uznemosas-gimenes-tiekas-aizraujosa-nometne-krasu-ekspedicija/" TargetMode="External"/><Relationship Id="rId4" Type="http://schemas.openxmlformats.org/officeDocument/2006/relationships/hyperlink" Target="http://kurzemevisiem.lv/aizvadita-nometne-surum-burums-2018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hyperlink" Target="http://cilveksnevisdiagnoze.l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7"/>
          <p:cNvSpPr txBox="1">
            <a:spLocks noGrp="1"/>
          </p:cNvSpPr>
          <p:nvPr>
            <p:ph type="title"/>
          </p:nvPr>
        </p:nvSpPr>
        <p:spPr>
          <a:xfrm>
            <a:off x="468313" y="1922463"/>
            <a:ext cx="8496300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Times New Roman"/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“Kurzeme visiem” ieviešanas progress un aktualitātes</a:t>
            </a:r>
            <a:endParaRPr sz="2400" b="1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25400"/>
            <a:ext cx="8948738" cy="189706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7"/>
          <p:cNvSpPr txBox="1"/>
          <p:nvPr/>
        </p:nvSpPr>
        <p:spPr>
          <a:xfrm>
            <a:off x="4644008" y="5013176"/>
            <a:ext cx="4104705" cy="74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plānošanas reģions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lv-LV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18.10.2018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6"/>
          <p:cNvSpPr txBox="1">
            <a:spLocks noGrp="1"/>
          </p:cNvSpPr>
          <p:nvPr>
            <p:ph type="body" idx="1"/>
          </p:nvPr>
        </p:nvSpPr>
        <p:spPr>
          <a:xfrm>
            <a:off x="107950" y="980728"/>
            <a:ext cx="8856663" cy="511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145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VSAC personas un pašvaldībās dzīvojošās personas ar GRT </a:t>
            </a:r>
            <a:endParaRPr dirty="0"/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aktualizāciju veic:</a:t>
            </a:r>
            <a:endParaRPr dirty="0"/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VSAC gadījumā – VSAC darbinieki</a:t>
            </a:r>
            <a:endParaRPr dirty="0"/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pašvaldībā – sociālā dienesta darbinieki</a:t>
            </a:r>
            <a:endParaRPr dirty="0"/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Saskaņā ar sniegto informāciju – turpinās aktualizēšana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Aktualizēti visi AP-  </a:t>
            </a: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Grobiņas, Rojas, Skrundas, Kuldīgas Dundagas, Priekules un Ventspils novados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Turpinās aktualizēšana </a:t>
            </a: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Liepājā, Ventspilī, Aizputes, Vaiņodes, Saldus un Talsu novados </a:t>
            </a:r>
            <a:endParaRPr dirty="0"/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personas ar GRT ievietotas VSAC</a:t>
            </a:r>
            <a:endParaRPr sz="2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86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Izvērtēto personu ar GRT (326) </a:t>
            </a:r>
            <a:r>
              <a:rPr lang="lv-LV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aktualizēšana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7"/>
          <p:cNvSpPr txBox="1">
            <a:spLocks noGrp="1"/>
          </p:cNvSpPr>
          <p:nvPr>
            <p:ph type="body" idx="1"/>
          </p:nvPr>
        </p:nvSpPr>
        <p:spPr>
          <a:xfrm>
            <a:off x="107950" y="1219200"/>
            <a:ext cx="8856663" cy="494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085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Papildus personu ar GRT un bērnu ar FT vērtēšana</a:t>
            </a:r>
            <a:r>
              <a:rPr lang="lv-LV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plānota </a:t>
            </a: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2018.gada </a:t>
            </a:r>
            <a:r>
              <a:rPr lang="lv-LV" sz="222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IV.ceturkšņa</a:t>
            </a: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- 2019.gada beigām </a:t>
            </a:r>
            <a:endParaRPr dirty="0"/>
          </a:p>
          <a:p>
            <a:pPr marL="45085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0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jauno sasniedzamo rādītāju </a:t>
            </a: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izveidojamās infrastruktūras dēļ</a:t>
            </a:r>
            <a:endParaRPr dirty="0"/>
          </a:p>
          <a:p>
            <a:pPr marL="1422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bērni (128)                        ----</a:t>
            </a:r>
            <a:endParaRPr dirty="0"/>
          </a:p>
          <a:p>
            <a:pPr marL="1422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ar FT (330)                          </a:t>
            </a: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 bērni</a:t>
            </a:r>
            <a:endParaRPr sz="2800" dirty="0"/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(Kuldīgas - 13, Priekules - 2, Saldus nov. -5 un Ventspils pils. - 22)</a:t>
            </a:r>
            <a:endParaRPr dirty="0"/>
          </a:p>
          <a:p>
            <a:pPr marL="1422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22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 ar GRT (375)             </a:t>
            </a: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111 personas</a:t>
            </a:r>
            <a:endParaRPr sz="2800" dirty="0"/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lv-LV" sz="222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Kuldīgas – 50, Priekules - 12, Saldus - 8, Skrundas - 3, </a:t>
            </a:r>
            <a:endParaRPr sz="222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Talsu – 10, Brocēnu – 3 un Ventspils nov. - 3, </a:t>
            </a:r>
            <a:endParaRPr sz="222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Ventspils pilsētā – 20, filiālē «Iļģi» - 2</a:t>
            </a:r>
            <a:r>
              <a:rPr lang="lv-LV" sz="222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220" b="0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85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0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Notiek sociālo darbinieku-vērtētāju papildu mācības (oktobris 2018) – </a:t>
            </a:r>
            <a:r>
              <a:rPr lang="lv-LV" sz="222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piedalās KPR pašvaldības  1 sociālais darbinieks</a:t>
            </a:r>
            <a:endParaRPr sz="222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87"/>
          <p:cNvSpPr txBox="1"/>
          <p:nvPr/>
        </p:nvSpPr>
        <p:spPr>
          <a:xfrm>
            <a:off x="0" y="74613"/>
            <a:ext cx="9144000" cy="915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Individuālo vajadzību izvērtēšana un atbalsta plānu izstrāde Kurzemes reģionā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8"/>
          <p:cNvSpPr txBox="1">
            <a:spLocks noGrp="1"/>
          </p:cNvSpPr>
          <p:nvPr>
            <p:ph type="body" idx="1"/>
          </p:nvPr>
        </p:nvSpPr>
        <p:spPr>
          <a:xfrm>
            <a:off x="107950" y="1657350"/>
            <a:ext cx="8928546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APSTIPRINĀTS </a:t>
            </a:r>
            <a:endParaRPr dirty="0">
              <a:solidFill>
                <a:srgbClr val="FF0000"/>
              </a:solidFill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SPAP   05.10.2018.</a:t>
            </a:r>
            <a:endParaRPr dirty="0">
              <a:solidFill>
                <a:srgbClr val="FF0000"/>
              </a:solidFill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http://kurzemevisiem.lv/kurzemes-di-plans/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http://www.kurzemesregions.lv/projekti/Eiropas_Socialais_Fonds_ESF/Kurzeme_visiem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publikācija 08.10.2018.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Kopsavilkumi – 29.un 30.pielikumi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Plāna 73.tabulā (128.lpp.) par infrastruktūru pa pašvaldībām - kopā</a:t>
            </a:r>
            <a:endParaRPr sz="24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88"/>
          <p:cNvSpPr txBox="1"/>
          <p:nvPr/>
        </p:nvSpPr>
        <p:spPr>
          <a:xfrm>
            <a:off x="0" y="99158"/>
            <a:ext cx="9144000" cy="14101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Kurzemes reģiona DI plāna izstrāde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Kurzemes reģiona BSAC reorganizācijas plānu izstrāde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9"/>
          <p:cNvSpPr txBox="1"/>
          <p:nvPr/>
        </p:nvSpPr>
        <p:spPr>
          <a:xfrm>
            <a:off x="179511" y="99159"/>
            <a:ext cx="8785101" cy="3770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Apstiprināts Kurzemes reģiona DI plāns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89" descr="G:\My Drive\KurzemeVisiem2\Prezentacijas par proj un DI\KPR DI plans publiskot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76251"/>
            <a:ext cx="7554416" cy="56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0"/>
          <p:cNvSpPr txBox="1">
            <a:spLocks noGrp="1"/>
          </p:cNvSpPr>
          <p:nvPr>
            <p:ph type="body" idx="1"/>
          </p:nvPr>
        </p:nvSpPr>
        <p:spPr>
          <a:xfrm>
            <a:off x="107504" y="1411705"/>
            <a:ext cx="8928992" cy="446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lvl="2" indent="0" algn="ctr">
              <a:spcBef>
                <a:spcPts val="0"/>
              </a:spcBef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plānotas 2019./2020./2021.gadā </a:t>
            </a:r>
          </a:p>
          <a:p>
            <a:pPr marL="173037" lvl="2" indent="0" algn="ctr">
              <a:spcBef>
                <a:spcPts val="0"/>
              </a:spcBef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 </a:t>
            </a:r>
            <a:r>
              <a:rPr lang="lv-LV" sz="24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grupu dzīvokļu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infrastruktūras izveides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3037" lvl="2" indent="0" algn="ctr">
              <a:spcBef>
                <a:spcPts val="0"/>
              </a:spcBef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>
              <a:spcBef>
                <a:spcPts val="0"/>
              </a:spcBef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Sagatavošana</a:t>
            </a:r>
            <a:r>
              <a:rPr lang="lv-LV" sz="24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saistīta ar grupu dzīvokļu izveidi </a:t>
            </a:r>
            <a:r>
              <a:rPr lang="lv-LV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(~30)</a:t>
            </a:r>
            <a:r>
              <a:rPr lang="lv-LV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Dundaga -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apr-16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(t.sk.7 no VSAC)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Liepāja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apr-16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(visi 16 no VSAC)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Saldus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-16+4+4 </a:t>
            </a: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 5 no VSAC)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Skrunda </a:t>
            </a:r>
            <a:r>
              <a:rPr lang="lv-LV" sz="2400" b="0" i="0" u="none" strike="noStrike" cap="none" dirty="0" err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GrDz-2+4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(t.sk.2 no VSAC).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citu PR pašvaldību ieceres</a:t>
            </a:r>
            <a:endParaRPr dirty="0"/>
          </a:p>
        </p:txBody>
      </p:sp>
      <p:sp>
        <p:nvSpPr>
          <p:cNvPr id="413" name="Google Shape;413;p90"/>
          <p:cNvSpPr txBox="1"/>
          <p:nvPr/>
        </p:nvSpPr>
        <p:spPr>
          <a:xfrm>
            <a:off x="0" y="74614"/>
            <a:ext cx="9144000" cy="10322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Kurzemes reģiona VSAC personu ar GRT sagatavošana pārejai uz dzīvi sabiedrībā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1"/>
          <p:cNvSpPr txBox="1">
            <a:spLocks noGrp="1"/>
          </p:cNvSpPr>
          <p:nvPr>
            <p:ph type="body" idx="1"/>
          </p:nvPr>
        </p:nvSpPr>
        <p:spPr>
          <a:xfrm>
            <a:off x="304800" y="1347537"/>
            <a:ext cx="8610600" cy="45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atbilstoši pieprasījumam</a:t>
            </a:r>
            <a:endParaRPr lang="lv-LV" dirty="0"/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Uzsākta, pabeigta vai turpinās pakalpojuma sniegšana </a:t>
            </a:r>
          </a:p>
          <a:p>
            <a:pPr marL="173037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</a:t>
            </a: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personai ar GRT 	</a:t>
            </a:r>
            <a:endParaRPr dirty="0"/>
          </a:p>
          <a:p>
            <a:pPr marL="173037" lvl="2" indent="0" algn="ctr">
              <a:lnSpc>
                <a:spcPct val="90000"/>
              </a:lnSpc>
              <a:spcBef>
                <a:spcPts val="0"/>
              </a:spcBef>
            </a:pPr>
            <a:r>
              <a:rPr lang="lv-LV" sz="222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Kompensēti izdevumi par pakalpojumiem 9 personām ar GRT </a:t>
            </a:r>
          </a:p>
          <a:p>
            <a:pPr marL="173037" lvl="2" indent="0" algn="ctr">
              <a:lnSpc>
                <a:spcPct val="90000"/>
              </a:lnSpc>
              <a:spcBef>
                <a:spcPts val="0"/>
              </a:spcBef>
            </a:pPr>
            <a:r>
              <a:rPr lang="lv-LV" sz="222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lv-LV" sz="2220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Liepājā DAC un Rucavas novadā grupu nodarbības)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sz="2220" b="1" i="0" u="none" strike="noStrike" cap="none"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1" i="0" u="none" strike="noStrike" cap="none"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iesniegumi saņemti no </a:t>
            </a:r>
            <a:r>
              <a:rPr lang="lv-LV" sz="222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</a:t>
            </a:r>
            <a:r>
              <a:rPr lang="lv-LV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 ar GRT 	</a:t>
            </a:r>
            <a:endParaRPr dirty="0"/>
          </a:p>
          <a:p>
            <a:pPr marL="173037" lvl="2" indent="0" algn="ctr">
              <a:lnSpc>
                <a:spcPct val="90000"/>
              </a:lnSpc>
              <a:spcBef>
                <a:spcPts val="0"/>
              </a:spcBef>
            </a:pPr>
            <a:r>
              <a:rPr lang="lv-LV" sz="222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(Kuldīgas nov. – 10, Rucavas nov.- 8, Talsu nov.-</a:t>
            </a:r>
            <a:r>
              <a:rPr lang="lv-LV" sz="2220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</a:p>
          <a:p>
            <a:pPr marL="173037" lvl="2" indent="0" algn="ctr">
              <a:lnSpc>
                <a:spcPct val="90000"/>
              </a:lnSpc>
              <a:spcBef>
                <a:spcPts val="0"/>
              </a:spcBef>
            </a:pPr>
            <a:r>
              <a:rPr lang="lv-LV" sz="2220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Liepājas pilsēta - 2 un </a:t>
            </a:r>
            <a:r>
              <a:rPr lang="lv-LV" sz="222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Ventspils pilsēta - 14)</a:t>
            </a:r>
            <a:endParaRPr dirty="0"/>
          </a:p>
          <a:p>
            <a:pPr marL="173037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1" i="1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Rādītājs – skaits 31.12.2018.  </a:t>
            </a: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</a:pPr>
            <a:r>
              <a:rPr lang="lv-LV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-&gt;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snieguma rezerves iespējas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lv-LV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papildus </a:t>
            </a:r>
            <a:r>
              <a:rPr lang="lv-LV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atskaite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19" name="Google Shape;419;p91"/>
          <p:cNvSpPr txBox="1"/>
          <p:nvPr/>
        </p:nvSpPr>
        <p:spPr>
          <a:xfrm>
            <a:off x="0" y="74612"/>
            <a:ext cx="9144000" cy="1048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Sabiedrībā balstītu pakalpojumu īstenošana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personām ar GRT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2"/>
          <p:cNvSpPr txBox="1">
            <a:spLocks noGrp="1"/>
          </p:cNvSpPr>
          <p:nvPr>
            <p:ph type="body" idx="1"/>
          </p:nvPr>
        </p:nvSpPr>
        <p:spPr>
          <a:xfrm>
            <a:off x="107503" y="946484"/>
            <a:ext cx="8924201" cy="513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a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tbilstoši pieprasījumam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pabeigta, sākta vai turpinās </a:t>
            </a:r>
            <a:endParaRPr sz="2400" b="1" i="0" u="none" strike="noStrike" cap="none"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lv-LV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aprūpes pakalpojuma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sniegšana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  <a:p>
            <a:pPr marL="173037" lvl="2" indent="0" algn="ctr">
              <a:spcBef>
                <a:spcPts val="0"/>
              </a:spcBef>
            </a:pP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(Aizpute, Grobiņa, Kuldīga, </a:t>
            </a:r>
            <a:r>
              <a:rPr lang="lv-LV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Mērsrags, Priekule, Talsi</a:t>
            </a: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173037" lvl="2" indent="0" algn="ctr">
              <a:spcBef>
                <a:spcPts val="0"/>
              </a:spcBef>
            </a:pPr>
            <a:r>
              <a:rPr lang="lv-LV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Liepāja, Ventspils</a:t>
            </a: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lang="lv-LV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«atelpas brīža» pakalpojuma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sniegšana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39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  <a:p>
            <a:pPr marL="173037" lvl="2" indent="0" algn="ctr">
              <a:spcBef>
                <a:spcPts val="0"/>
              </a:spcBef>
            </a:pPr>
            <a:r>
              <a:rPr lang="lv-LV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(Aizpute, Kuldīga, Liepāja</a:t>
            </a: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Pāvilosta, Priekule, Talsi un </a:t>
            </a:r>
          </a:p>
          <a:p>
            <a:pPr marL="173037" lvl="2" indent="0" algn="ctr">
              <a:spcBef>
                <a:spcPts val="0"/>
              </a:spcBef>
            </a:pP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Ventspils novads)</a:t>
            </a:r>
            <a:r>
              <a:rPr lang="lv-LV" sz="240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lang="lv-LV" sz="24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sociālās rehabilitācijas pakalpojumu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sniegšana 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90+44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1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(Aizpute, Dundaga, Grobiņa, Kuldīga, Liepāja, Priekule un Talsi)</a:t>
            </a:r>
            <a:endParaRPr sz="24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Kompensēti izdevumi par pakalpojumiem 71 bērnam ar FT</a:t>
            </a:r>
          </a:p>
        </p:txBody>
      </p:sp>
      <p:sp>
        <p:nvSpPr>
          <p:cNvPr id="425" name="Google Shape;425;p92"/>
          <p:cNvSpPr txBox="1"/>
          <p:nvPr/>
        </p:nvSpPr>
        <p:spPr>
          <a:xfrm>
            <a:off x="0" y="74612"/>
            <a:ext cx="9144000" cy="8718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Sabiedrībā balstītu pakalpojumu īstenošana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bērniem ar FT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3"/>
          <p:cNvSpPr txBox="1">
            <a:spLocks noGrp="1"/>
          </p:cNvSpPr>
          <p:nvPr>
            <p:ph type="body" idx="1"/>
          </p:nvPr>
        </p:nvSpPr>
        <p:spPr>
          <a:xfrm>
            <a:off x="107504" y="980729"/>
            <a:ext cx="8876075" cy="49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Apmācības 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937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sociāliem mentoriem un VSAC speciālistiem  (par sagatavošanu) </a:t>
            </a:r>
            <a:endParaRPr dirty="0"/>
          </a:p>
          <a:p>
            <a:pPr marL="515937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lv-LV" sz="240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speciālistiem (darbam ar  BSAC bērniem  SBSP) 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 infrastruktūras izveides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plānotas no </a:t>
            </a:r>
            <a:r>
              <a:rPr lang="lv-LV" sz="2400" b="0" i="0" u="none" strike="sng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2018./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2019./2020.gada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Sociālos mentorus (11) plāno piesaistīt/nodarbināt: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Dundaga – 1, Skrunda – 1, Saldus – 2, Liepāja 4,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Smiltene – 1, Aizkraukle – 1, Limbaži - 1 </a:t>
            </a:r>
            <a:endParaRPr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Jānoskaidro: Cik un kādi VSAC speciālisti un KPR piesaistītie speciālisti būs nepieciešami sagatavošanai? </a:t>
            </a:r>
          </a:p>
          <a:p>
            <a:pPr marL="173037" lvl="2" indent="0" algn="ctr">
              <a:spcBef>
                <a:spcPts val="0"/>
              </a:spcBef>
            </a:pPr>
            <a:r>
              <a:rPr lang="lv-LV" dirty="0">
                <a:solidFill>
                  <a:srgbClr val="FF6600"/>
                </a:solidFill>
                <a:latin typeface="Times New Roman"/>
                <a:cs typeface="Times New Roman"/>
                <a:sym typeface="Times New Roman"/>
              </a:rPr>
              <a:t>Kādi speciālisti </a:t>
            </a:r>
            <a:r>
              <a:rPr lang="lv-LV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būs nepieciešami bērniem ĢVPP un JM?</a:t>
            </a:r>
            <a:endParaRPr dirty="0"/>
          </a:p>
        </p:txBody>
      </p:sp>
      <p:sp>
        <p:nvSpPr>
          <p:cNvPr id="431" name="Google Shape;431;p93"/>
          <p:cNvSpPr txBox="1"/>
          <p:nvPr/>
        </p:nvSpPr>
        <p:spPr>
          <a:xfrm>
            <a:off x="0" y="74613"/>
            <a:ext cx="9144000" cy="906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 Kurzemes reģiona speciālistu apmācības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6"/>
          <p:cNvSpPr txBox="1">
            <a:spLocks noGrp="1"/>
          </p:cNvSpPr>
          <p:nvPr>
            <p:ph type="body" idx="1"/>
          </p:nvPr>
        </p:nvSpPr>
        <p:spPr>
          <a:xfrm>
            <a:off x="76200" y="1866900"/>
            <a:ext cx="8816280" cy="333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integrējošās nometnes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2018.gada vasarā -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bērniem un viņu ģimenēm un BSAC bērniem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lv-LV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lv-LV" dirty="0" err="1">
                <a:solidFill>
                  <a:srgbClr val="0070C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Šurumburums</a:t>
            </a:r>
            <a:r>
              <a:rPr lang="lv-LV" dirty="0">
                <a:solidFill>
                  <a:srgbClr val="0070C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2018</a:t>
            </a:r>
            <a:r>
              <a:rPr lang="lv-LV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»,, 17. – 21.jūlijs,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lv-LV" dirty="0">
                <a:solidFill>
                  <a:srgbClr val="0070C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Krāsu ekspedīcija  2018</a:t>
            </a:r>
            <a:r>
              <a:rPr lang="lv-LV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27.-29. jūlijs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96"/>
          <p:cNvSpPr txBox="1"/>
          <p:nvPr/>
        </p:nvSpPr>
        <p:spPr>
          <a:xfrm>
            <a:off x="0" y="74612"/>
            <a:ext cx="9144000" cy="11941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07156" y="13370"/>
            <a:ext cx="8928100" cy="1440160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Nometne </a:t>
            </a:r>
            <a:r>
              <a:rPr kumimoji="0" lang="lv-LV" alt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«ŠURUM BURUM 2018»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808"/>
            <a:ext cx="8228013" cy="4104680"/>
          </a:xfrm>
        </p:spPr>
        <p:txBody>
          <a:bodyPr/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v-LV" altLang="lv-LV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Mērķis: </a:t>
            </a:r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caur piedzīvojumiem savest kopā ģimenēs dzīvojošus bērnus un viņu vecākus ar BSAC bērniem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8"/>
          <p:cNvSpPr txBox="1">
            <a:spLocks noGrp="1"/>
          </p:cNvSpPr>
          <p:nvPr>
            <p:ph type="title"/>
          </p:nvPr>
        </p:nvSpPr>
        <p:spPr>
          <a:xfrm>
            <a:off x="395288" y="2565400"/>
            <a:ext cx="84582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PROJEKTS </a:t>
            </a:r>
            <a:br>
              <a:rPr lang="lv-LV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«KURZEME VISIEM»</a:t>
            </a:r>
            <a:endParaRPr/>
          </a:p>
        </p:txBody>
      </p:sp>
      <p:pic>
        <p:nvPicPr>
          <p:cNvPr id="339" name="Google Shape;33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69850"/>
            <a:ext cx="7132638" cy="151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0" y="2208"/>
            <a:ext cx="8856663" cy="1194543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Nometne </a:t>
            </a:r>
            <a:r>
              <a:rPr kumimoji="0" lang="lv-LV" alt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«ŠURUM BURUM 2018»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1412775"/>
            <a:ext cx="8785225" cy="417646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lv-LV" sz="2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Dalībnieki: 45 personas</a:t>
            </a:r>
          </a:p>
          <a:p>
            <a:pPr marL="133350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7    KPR BSAC bērni</a:t>
            </a:r>
          </a:p>
          <a:p>
            <a:pPr marL="133350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    ZPR BSAC bērni</a:t>
            </a:r>
          </a:p>
          <a:p>
            <a:pPr marL="133350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  bērni no ģimenēm</a:t>
            </a:r>
          </a:p>
          <a:p>
            <a:pPr marL="133350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10  bērnu vecāki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821323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Nometne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</a:rPr>
              <a:t>«ŠURUM BURUM 2018»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908720"/>
            <a:ext cx="8856663" cy="5688632"/>
          </a:xfrm>
        </p:spPr>
        <p:txBody>
          <a:bodyPr>
            <a:normAutofit/>
          </a:bodyPr>
          <a:lstStyle/>
          <a:p>
            <a:pPr marL="173037" lvl="2" indent="0">
              <a:spcBef>
                <a:spcPct val="0"/>
              </a:spcBef>
              <a:defRPr/>
            </a:pPr>
            <a:r>
              <a:rPr lang="lv-LV" altLang="lv-LV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Atsauksmes: </a:t>
            </a: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ttēls 8" descr="C:\Users\PureAcademy\Downloads\39206548_978760075637447_717835378870766796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7093" y="573973"/>
            <a:ext cx="1440160" cy="628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9" descr="C:\Users\PureAcademy\Downloads\39221411_263842671103521_63371778166515302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8591" y="2118273"/>
            <a:ext cx="1800200" cy="658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 descr="C:\Users\PureAcademy\Downloads\39154825_334292897393370_29095440761959219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3964" y="-1359009"/>
            <a:ext cx="1943735" cy="65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49" y="116632"/>
            <a:ext cx="8856663" cy="1008112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Nometne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</a:rPr>
              <a:t>«KRĀSU EKSPEDĪCIJA 2018»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1412776"/>
            <a:ext cx="8856663" cy="4105708"/>
          </a:xfrm>
        </p:spPr>
        <p:txBody>
          <a:bodyPr>
            <a:normAutofit/>
          </a:bodyPr>
          <a:lstStyle/>
          <a:p>
            <a:pPr marL="173037" lvl="2" indent="0">
              <a:spcBef>
                <a:spcPct val="0"/>
              </a:spcBef>
              <a:defRPr/>
            </a:pPr>
            <a:endParaRPr lang="lv-LV" altLang="lv-LV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7" lvl="2" indent="0">
              <a:spcBef>
                <a:spcPct val="0"/>
              </a:spcBef>
              <a:defRPr/>
            </a:pP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Mērķis: </a:t>
            </a:r>
          </a:p>
          <a:p>
            <a:pPr marL="173037" lvl="2" indent="0">
              <a:spcBef>
                <a:spcPct val="0"/>
              </a:spcBef>
              <a:defRPr/>
            </a:pP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Iepazīstināt potenciālos aizbildņus, audžuģimenes un viesģimenes ar BSAC bērniem, izmantojot krāsu spēli </a:t>
            </a:r>
            <a:endParaRPr lang="lv-LV" altLang="lv-LV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2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0" y="2208"/>
            <a:ext cx="8856663" cy="148257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Nometne </a:t>
            </a:r>
            <a:r>
              <a:rPr kumimoji="0" lang="lv-LV" alt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</a:rPr>
              <a:t>«KRĀSU EKSPEDĪCIJA 2018»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1628799"/>
            <a:ext cx="8785225" cy="44640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lv-LV" sz="2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Dalībnieki: 30 personas</a:t>
            </a:r>
          </a:p>
          <a:p>
            <a:pPr marL="178435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     KPR BSAC bērni</a:t>
            </a:r>
          </a:p>
          <a:p>
            <a:pPr marL="178435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     ZPR BSAC bērni</a:t>
            </a:r>
          </a:p>
          <a:p>
            <a:pPr marL="1784350" lvl="1" indent="0">
              <a:defRPr/>
            </a:pPr>
            <a:r>
              <a:rPr lang="lv-LV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17   ģimenes</a:t>
            </a:r>
          </a:p>
        </p:txBody>
      </p:sp>
    </p:spTree>
    <p:extLst>
      <p:ext uri="{BB962C8B-B14F-4D97-AF65-F5344CB8AC3E}">
        <p14:creationId xmlns:p14="http://schemas.microsoft.com/office/powerpoint/2010/main" val="867881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92832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Nometne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</a:rPr>
              <a:t>«KRĀSU EKSPEDĪCIJA 2018»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908720"/>
            <a:ext cx="8856663" cy="5256584"/>
          </a:xfrm>
        </p:spPr>
        <p:txBody>
          <a:bodyPr>
            <a:normAutofit/>
          </a:bodyPr>
          <a:lstStyle/>
          <a:p>
            <a:pPr marL="173037" lvl="2" indent="0">
              <a:spcBef>
                <a:spcPct val="0"/>
              </a:spcBef>
              <a:defRPr/>
            </a:pPr>
            <a:r>
              <a:rPr lang="lv-LV" altLang="lv-LV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Atsauksmes: </a:t>
            </a: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3275" lvl="2" indent="-63023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lv-LV" altLang="lv-LV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8784"/>
            <a:ext cx="79795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5"/>
          <p:cNvSpPr txBox="1">
            <a:spLocks noGrp="1"/>
          </p:cNvSpPr>
          <p:nvPr>
            <p:ph type="body" idx="1"/>
          </p:nvPr>
        </p:nvSpPr>
        <p:spPr>
          <a:xfrm>
            <a:off x="76200" y="1268760"/>
            <a:ext cx="8816400" cy="460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lvl="2" indent="0" algn="ctr">
              <a:spcBef>
                <a:spcPts val="0"/>
              </a:spcBef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konsultācijas potenciālajiem AAA </a:t>
            </a: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(MK313  54.2.p.) </a:t>
            </a:r>
            <a:endParaRPr sz="24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 biedrība «5 izaugsmes formulas»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kopš 2018.g. aprīļa sniegtas </a:t>
            </a:r>
            <a:r>
              <a:rPr lang="lv-LV" sz="22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r>
              <a:rPr lang="lv-LV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psihologa, </a:t>
            </a:r>
            <a:r>
              <a:rPr lang="lv-LV" sz="22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lv-LV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jurista un </a:t>
            </a:r>
          </a:p>
          <a:p>
            <a:pPr marL="173037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lv-LV" sz="22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lv-LV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sociālā darbinieka konsultācijas</a:t>
            </a:r>
            <a:r>
              <a:rPr lang="lv-LV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(105)</a:t>
            </a:r>
            <a:endParaRPr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indivīdam vai pārim </a:t>
            </a:r>
            <a:r>
              <a:rPr lang="lv-LV" sz="24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pašvaldībās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(Liepāja, Ventspils, </a:t>
            </a:r>
            <a:r>
              <a:rPr lang="lv-LV" sz="2400" i="0" u="none" strike="noStrike" cap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Talsi</a:t>
            </a:r>
            <a:r>
              <a:rPr lang="lv-LV" sz="24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Kuldīga, Saldus, Pāvilosta un Dundaga)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Kontaktinformācija – OLGA APSE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20490197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5formulas@inbox.lv</a:t>
            </a:r>
            <a:endParaRPr sz="2400" b="1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95"/>
          <p:cNvSpPr txBox="1"/>
          <p:nvPr/>
        </p:nvSpPr>
        <p:spPr>
          <a:xfrm>
            <a:off x="0" y="74612"/>
            <a:ext cx="9144000" cy="11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4"/>
          <p:cNvSpPr txBox="1">
            <a:spLocks noGrp="1"/>
          </p:cNvSpPr>
          <p:nvPr>
            <p:ph type="body" idx="1"/>
          </p:nvPr>
        </p:nvSpPr>
        <p:spPr>
          <a:xfrm>
            <a:off x="76200" y="1524000"/>
            <a:ext cx="8816280" cy="428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3.pieredzes apmaiņas brauciens </a:t>
            </a:r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31.oktobris-1.novembris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 infrastruktūras izveides 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projektu sagatavošanas un iesniegšanas  CFLA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</a:pP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Notiek pieteikšanās – </a:t>
            </a:r>
          </a:p>
          <a:p>
            <a:pPr marL="173037" lvl="2" indent="0" algn="ctr">
              <a:spcBef>
                <a:spcPts val="0"/>
              </a:spcBef>
            </a:pPr>
            <a:r>
              <a:rPr lang="lv-LV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primāri pašvaldībām, </a:t>
            </a:r>
            <a:r>
              <a:rPr lang="lv-LV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saskaņā ar KPR DI plānu veido infrastruktūru</a:t>
            </a:r>
            <a:endParaRPr dirty="0">
              <a:solidFill>
                <a:srgbClr val="0070C0"/>
              </a:solidFill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94"/>
          <p:cNvSpPr txBox="1"/>
          <p:nvPr/>
        </p:nvSpPr>
        <p:spPr>
          <a:xfrm>
            <a:off x="0" y="74612"/>
            <a:ext cx="9144000" cy="11941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7"/>
          <p:cNvSpPr txBox="1">
            <a:spLocks noGrp="1"/>
          </p:cNvSpPr>
          <p:nvPr>
            <p:ph type="body" idx="1"/>
          </p:nvPr>
        </p:nvSpPr>
        <p:spPr>
          <a:xfrm>
            <a:off x="76200" y="836640"/>
            <a:ext cx="8816400" cy="51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Publikācijas “Kurzeme visiem” un PP kanālos 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personu ar GRT uzrunāšanai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97"/>
          <p:cNvSpPr txBox="1"/>
          <p:nvPr/>
        </p:nvSpPr>
        <p:spPr>
          <a:xfrm>
            <a:off x="0" y="74612"/>
            <a:ext cx="9144000" cy="76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  <p:pic>
        <p:nvPicPr>
          <p:cNvPr id="456" name="Google Shape;456;p97"/>
          <p:cNvPicPr preferRelativeResize="0"/>
          <p:nvPr/>
        </p:nvPicPr>
        <p:blipFill rotWithShape="1">
          <a:blip r:embed="rId4">
            <a:alphaModFix/>
          </a:blip>
          <a:srcRect l="2124" t="25933" r="8986" b="-2117"/>
          <a:stretch/>
        </p:blipFill>
        <p:spPr>
          <a:xfrm>
            <a:off x="221750" y="1716506"/>
            <a:ext cx="8077550" cy="43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571" y="2907721"/>
            <a:ext cx="3290425" cy="31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9462" y="2731075"/>
            <a:ext cx="2465075" cy="329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8"/>
          <p:cNvSpPr txBox="1">
            <a:spLocks noGrp="1"/>
          </p:cNvSpPr>
          <p:nvPr>
            <p:ph type="body" idx="1"/>
          </p:nvPr>
        </p:nvSpPr>
        <p:spPr>
          <a:xfrm>
            <a:off x="76200" y="1268760"/>
            <a:ext cx="88164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Publikācijas “Kurzeme visiem” un PP kanālos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personu ar GRT uzrunāšanai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98"/>
          <p:cNvSpPr txBox="1"/>
          <p:nvPr/>
        </p:nvSpPr>
        <p:spPr>
          <a:xfrm>
            <a:off x="0" y="74612"/>
            <a:ext cx="9144000" cy="7806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  <p:pic>
        <p:nvPicPr>
          <p:cNvPr id="465" name="Google Shape;465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0175"/>
            <a:ext cx="9144000" cy="4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9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700" y="1010654"/>
            <a:ext cx="8178574" cy="513797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99"/>
          <p:cNvSpPr txBox="1"/>
          <p:nvPr/>
        </p:nvSpPr>
        <p:spPr>
          <a:xfrm>
            <a:off x="0" y="74612"/>
            <a:ext cx="9144000" cy="791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Kurzemes reģionā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9"/>
          <p:cNvSpPr txBox="1"/>
          <p:nvPr/>
        </p:nvSpPr>
        <p:spPr>
          <a:xfrm>
            <a:off x="107950" y="74613"/>
            <a:ext cx="8928100" cy="639762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2525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mērķis</a:t>
            </a:r>
            <a:endParaRPr/>
          </a:p>
        </p:txBody>
      </p:sp>
      <p:sp>
        <p:nvSpPr>
          <p:cNvPr id="346" name="Google Shape;346;p79"/>
          <p:cNvSpPr txBox="1">
            <a:spLocks noGrp="1"/>
          </p:cNvSpPr>
          <p:nvPr>
            <p:ph type="body" idx="4294967295"/>
          </p:nvPr>
        </p:nvSpPr>
        <p:spPr>
          <a:xfrm>
            <a:off x="457200" y="1052513"/>
            <a:ext cx="8228013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palielināt</a:t>
            </a:r>
            <a:r>
              <a:rPr lang="lv-LV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reģionā </a:t>
            </a:r>
            <a:r>
              <a:rPr lang="lv-LV" sz="40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ģimeniskai videi pietuvinātu </a:t>
            </a:r>
            <a:r>
              <a:rPr lang="lv-LV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40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sociālo pakalpojumu pieejamību dzīvesvietā </a:t>
            </a:r>
            <a:r>
              <a:rPr lang="lv-LV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personām ar invaliditāti un bērniem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0"/>
          <p:cNvSpPr txBox="1"/>
          <p:nvPr/>
        </p:nvSpPr>
        <p:spPr>
          <a:xfrm>
            <a:off x="0" y="74612"/>
            <a:ext cx="9144000" cy="119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Projekta publicitātes pasākumi</a:t>
            </a:r>
            <a:endParaRPr dirty="0"/>
          </a:p>
        </p:txBody>
      </p:sp>
      <p:sp>
        <p:nvSpPr>
          <p:cNvPr id="477" name="Google Shape;477;p100"/>
          <p:cNvSpPr txBox="1"/>
          <p:nvPr/>
        </p:nvSpPr>
        <p:spPr>
          <a:xfrm>
            <a:off x="224588" y="1441300"/>
            <a:ext cx="8502317" cy="354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7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Pastāvīgā </a:t>
            </a:r>
            <a:r>
              <a:rPr lang="lv-LV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īstenošanā: </a:t>
            </a:r>
            <a:r>
              <a:rPr lang="lv-LV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plāksnes, plakāti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</a:t>
            </a:r>
            <a:r>
              <a:rPr lang="lv-LV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</a:t>
            </a:r>
            <a:r>
              <a:rPr lang="lv-LV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lapās </a:t>
            </a:r>
            <a:r>
              <a:rPr lang="lv-LV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lv-LV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vismaz </a:t>
            </a:r>
            <a:r>
              <a:rPr lang="lv-LV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reizi ceturksnī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Papildu publicitātes veidošanas iespējas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1"/>
          <p:cNvSpPr txBox="1">
            <a:spLocks noGrp="1"/>
          </p:cNvSpPr>
          <p:nvPr>
            <p:ph type="body" idx="1"/>
          </p:nvPr>
        </p:nvSpPr>
        <p:spPr>
          <a:xfrm>
            <a:off x="76200" y="1412913"/>
            <a:ext cx="8816400" cy="47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11 atskaites iesniegtas un apstiprinātas, </a:t>
            </a:r>
            <a:endParaRPr sz="3200" dirty="0"/>
          </a:p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6.projekta grozījumi apstiprināti –&gt; </a:t>
            </a:r>
            <a:r>
              <a:rPr lang="lv-LV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31.12.2023.</a:t>
            </a:r>
            <a:endParaRPr sz="3200" b="1" dirty="0">
              <a:solidFill>
                <a:srgbClr val="FF0000"/>
              </a:solidFill>
            </a:endParaRPr>
          </a:p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1" i="0" u="sng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plānā 7.grozījumi </a:t>
            </a:r>
            <a:r>
              <a:rPr lang="lv-LV" sz="3200" b="0" i="0" u="sng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 rezultātu un finanšu rādītāja uz 31.12.2018., PP informācijas u.c. precizējumi)</a:t>
            </a:r>
            <a:r>
              <a:rPr lang="lv-LV" sz="320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3200" dirty="0"/>
          </a:p>
          <a:p>
            <a:pPr marL="515937" lvl="2" indent="-342900">
              <a:lnSpc>
                <a:spcPct val="80000"/>
              </a:lnSpc>
              <a:spcBef>
                <a:spcPts val="0"/>
              </a:spcBef>
              <a:buSzPts val="2220"/>
              <a:buFont typeface="Arial"/>
              <a:buChar char="•"/>
            </a:pPr>
            <a:r>
              <a:rPr lang="lv-LV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MK313 un projekta grozījumu dēļ </a:t>
            </a:r>
            <a:r>
              <a:rPr lang="lv-LV" sz="32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turpinās PP Sadarbības līgumu grozījumu un izmaiņu </a:t>
            </a:r>
            <a:r>
              <a:rPr lang="lv-LV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sagatavošana</a:t>
            </a:r>
            <a:r>
              <a:rPr lang="lv-LV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3200" dirty="0"/>
          </a:p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KPR tikšanās ar PP pārstāvjiem - vizītes</a:t>
            </a:r>
            <a:endParaRPr sz="3200" dirty="0"/>
          </a:p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iepirkumi, tirgus izpētes, atbalsts PP, ...,</a:t>
            </a:r>
            <a:endParaRPr sz="3200" dirty="0"/>
          </a:p>
          <a:p>
            <a:pPr marL="515937" marR="0" lvl="2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lv-LV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nodrošināta dalība sanāksmēs par DI un Projektu, ...</a:t>
            </a:r>
            <a:endParaRPr sz="3200" dirty="0"/>
          </a:p>
          <a:p>
            <a:pPr marL="173037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101"/>
          <p:cNvSpPr txBox="1"/>
          <p:nvPr/>
        </p:nvSpPr>
        <p:spPr>
          <a:xfrm>
            <a:off x="0" y="74613"/>
            <a:ext cx="9144000" cy="133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023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Projekta vadība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2"/>
          <p:cNvSpPr txBox="1">
            <a:spLocks noGrp="1"/>
          </p:cNvSpPr>
          <p:nvPr>
            <p:ph type="body" idx="1"/>
          </p:nvPr>
        </p:nvSpPr>
        <p:spPr>
          <a:xfrm>
            <a:off x="76200" y="1196753"/>
            <a:ext cx="8816280" cy="478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KPR 12.atskaite (10.10.2018.)</a:t>
            </a:r>
            <a:endParaRPr dirty="0"/>
          </a:p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10. atskaites (15.10.2018.) </a:t>
            </a:r>
            <a:r>
              <a:rPr lang="lv-LV" sz="2400" b="1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pamatojošie dokumenti </a:t>
            </a:r>
            <a:endParaRPr sz="2400" b="1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rezultātu un finanšu apguve līdz 2018.gada beigām, </a:t>
            </a:r>
            <a:endParaRPr dirty="0">
              <a:solidFill>
                <a:srgbClr val="00B0F0"/>
              </a:solidFill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 EK var lemt par rezerves piešķiršanu </a:t>
            </a:r>
            <a:endParaRPr dirty="0">
              <a:solidFill>
                <a:srgbClr val="00B0F0"/>
              </a:solidFill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Steidzami personām ar GRT jāīsteno pakalpojumi, </a:t>
            </a: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kuru nodrošināšanai nevajag infrastruktūru – </a:t>
            </a:r>
            <a:endParaRPr dirty="0"/>
          </a:p>
          <a:p>
            <a:pPr marL="173037" lvl="2" indent="0" algn="ctr">
              <a:spcBef>
                <a:spcPts val="0"/>
              </a:spcBef>
            </a:pPr>
            <a:r>
              <a:rPr lang="lv-LV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speciālistu konsultācijas un individuālais atbalsts, atbalsta grupas, grupu </a:t>
            </a:r>
            <a:r>
              <a:rPr lang="lv-LV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nodarbības, aprūpe mājās, drošības poga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89" name="Google Shape;489;p102"/>
          <p:cNvSpPr txBox="1"/>
          <p:nvPr/>
        </p:nvSpPr>
        <p:spPr>
          <a:xfrm>
            <a:off x="0" y="74613"/>
            <a:ext cx="9144000" cy="11221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Projekta vadība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3"/>
          <p:cNvSpPr txBox="1">
            <a:spLocks noGrp="1"/>
          </p:cNvSpPr>
          <p:nvPr>
            <p:ph type="body" idx="1"/>
          </p:nvPr>
        </p:nvSpPr>
        <p:spPr>
          <a:xfrm>
            <a:off x="1692275" y="836613"/>
            <a:ext cx="7138988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jautājumi  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 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3"/>
          <p:cNvSpPr txBox="1"/>
          <p:nvPr/>
        </p:nvSpPr>
        <p:spPr>
          <a:xfrm>
            <a:off x="457200" y="169863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23"/>
          <p:cNvSpPr txBox="1"/>
          <p:nvPr/>
        </p:nvSpPr>
        <p:spPr>
          <a:xfrm>
            <a:off x="272716" y="169863"/>
            <a:ext cx="8691772" cy="595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Paldies!</a:t>
            </a:r>
            <a:endParaRPr dirty="0"/>
          </a:p>
          <a:p>
            <a:pPr marL="342900" marR="0" lvl="0" indent="-341313" algn="ctr" rtl="0">
              <a:spcBef>
                <a:spcPts val="625"/>
              </a:spcBef>
              <a:spcAft>
                <a:spcPts val="0"/>
              </a:spcAft>
              <a:buNone/>
            </a:pPr>
            <a:r>
              <a:rPr lang="lv-LV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plānošanas reģions</a:t>
            </a:r>
            <a:endParaRPr dirty="0"/>
          </a:p>
          <a:p>
            <a:pPr marL="342900" marR="0" lvl="0" indent="-341313" algn="ctr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lv-LV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Valguma iela 4a, Rīga LV-1048</a:t>
            </a:r>
            <a:endParaRPr dirty="0"/>
          </a:p>
          <a:p>
            <a:pPr marL="342900" marR="0" lvl="0" indent="-341313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lv-LV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www.kurzemesregions.lv</a:t>
            </a:r>
            <a:r>
              <a:rPr lang="lv-LV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marR="0" lvl="0" indent="-341313" algn="ctr" rtl="0">
              <a:spcBef>
                <a:spcPts val="350"/>
              </a:spcBef>
              <a:spcAft>
                <a:spcPts val="0"/>
              </a:spcAft>
              <a:buNone/>
            </a:pPr>
            <a:r>
              <a:rPr lang="lv-LV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e-pasts:  </a:t>
            </a:r>
            <a:r>
              <a:rPr lang="lv-LV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info@kurzemesregions.lv</a:t>
            </a:r>
            <a:r>
              <a:rPr lang="lv-LV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lv-LV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Tel.: +371 67331492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Inga </a:t>
            </a:r>
            <a:r>
              <a:rPr lang="lv-LV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Kalnina</a:t>
            </a: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vadītāja, 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inga.kalnina@kurzemesregions.lv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27008743, 67331634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Sandra Miķelsone – Slava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vadītājas asistente, 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sandra.mikelsone@kurzemesregions.lv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</a:t>
            </a:r>
            <a:r>
              <a:rPr lang="lv-LV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20027280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Līga Neilande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juriste, 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jurists</a:t>
            </a:r>
            <a:r>
              <a:rPr lang="lv-LV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@kurzemesregions.lv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</a:t>
            </a:r>
            <a:r>
              <a:rPr lang="lv-LV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29228043</a:t>
            </a:r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Laura </a:t>
            </a:r>
            <a:r>
              <a:rPr lang="lv-LV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Homka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sabiedrisko attiecību speciāliste, 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</a:t>
            </a:r>
            <a:r>
              <a:rPr lang="lv-LV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laura.homka@kurzemesregions.lv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26454574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Anete Jansone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tehniskā asistente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e-pasts: </a:t>
            </a:r>
            <a:r>
              <a:rPr lang="lv-LV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anete.jansone@kurzemesregions.lv</a:t>
            </a:r>
            <a:r>
              <a:rPr lang="lv-LV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26355733</a:t>
            </a:r>
            <a:endParaRPr dirty="0"/>
          </a:p>
          <a:p>
            <a:pPr marL="342900" marR="0" lvl="0" indent="-341313" algn="l" rtl="0">
              <a:spcBef>
                <a:spcPts val="4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4"/>
          <p:cNvSpPr txBox="1">
            <a:spLocks noGrp="1"/>
          </p:cNvSpPr>
          <p:nvPr>
            <p:ph type="title"/>
          </p:nvPr>
        </p:nvSpPr>
        <p:spPr>
          <a:xfrm>
            <a:off x="468313" y="2342147"/>
            <a:ext cx="7915275" cy="206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801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KPR DI PLĀNA</a:t>
            </a:r>
            <a:br>
              <a:rPr lang="lv-LV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ĪSTENOŠANA </a:t>
            </a:r>
            <a:br>
              <a:rPr lang="lv-LV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06.10.2018.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6"/>
          <p:cNvSpPr txBox="1">
            <a:spLocks noGrp="1"/>
          </p:cNvSpPr>
          <p:nvPr>
            <p:ph type="body" idx="1"/>
          </p:nvPr>
        </p:nvSpPr>
        <p:spPr>
          <a:xfrm>
            <a:off x="107950" y="714375"/>
            <a:ext cx="8856663" cy="529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630237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Times New Roman"/>
              <a:buAutoNum type="arabicPeriod"/>
            </a:pPr>
            <a:r>
              <a:rPr lang="lv-LV" sz="3200" b="1" i="0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pašvaldības</a:t>
            </a:r>
            <a:r>
              <a:rPr lang="lv-LV" sz="32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kuru infrastruktūras risinājumi iekļauti apstiprinātājā KPR DI plānā</a:t>
            </a:r>
            <a:r>
              <a:rPr lang="lv-LV" sz="32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lv-LV" sz="32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pēc iespējas drīzāk gatavo tehniskos dokumentus katram objektam </a:t>
            </a:r>
            <a:endParaRPr sz="3200" dirty="0"/>
          </a:p>
          <a:p>
            <a:pPr marL="630237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Times New Roman"/>
              <a:buAutoNum type="arabicPeriod"/>
            </a:pPr>
            <a:r>
              <a:rPr lang="lv-LV" sz="32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izsūta vēstuli </a:t>
            </a: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pašvaldībām = </a:t>
            </a:r>
            <a:r>
              <a:rPr lang="lv-LV" sz="3200" b="1" i="0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iesniegšanas datums</a:t>
            </a:r>
            <a:endParaRPr sz="3200" dirty="0">
              <a:solidFill>
                <a:srgbClr val="00B0F0"/>
              </a:solidFill>
            </a:endParaRPr>
          </a:p>
          <a:p>
            <a:pPr marL="630237" lvl="2" indent="-457200">
              <a:lnSpc>
                <a:spcPct val="90000"/>
              </a:lnSpc>
              <a:spcBef>
                <a:spcPts val="0"/>
              </a:spcBef>
              <a:buSzPts val="2405"/>
              <a:buFont typeface="Times New Roman"/>
              <a:buAutoNum type="arabicPeriod"/>
            </a:pPr>
            <a:r>
              <a:rPr lang="lv-LV" sz="3200" b="1" i="0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pašvaldības </a:t>
            </a:r>
            <a:r>
              <a:rPr lang="lv-LV" sz="3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katra </a:t>
            </a:r>
            <a:r>
              <a:rPr lang="lv-LV" sz="3200" b="1" i="0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 1 projekta iesniegumu </a:t>
            </a:r>
            <a:r>
              <a:rPr lang="lv-LV" sz="3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pašvaldības DI ERAF projektu </a:t>
            </a:r>
            <a:r>
              <a:rPr lang="lv-LV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(par visiem objektiem kopā) </a:t>
            </a:r>
            <a:r>
              <a:rPr lang="lv-LV" sz="32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iesniedz CFLA/... (~2019.gada februāris)</a:t>
            </a:r>
            <a:endParaRPr sz="3200" dirty="0"/>
          </a:p>
          <a:p>
            <a:pPr marL="630237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Times New Roman"/>
              <a:buAutoNum type="arabicPeriod"/>
            </a:pPr>
            <a:r>
              <a:rPr lang="lv-LV" sz="32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vērtē </a:t>
            </a: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apstiprina projektus, slēdz līgumus ar pašvaldībām </a:t>
            </a:r>
            <a:endParaRPr sz="3200" dirty="0"/>
          </a:p>
        </p:txBody>
      </p:sp>
      <p:sp>
        <p:nvSpPr>
          <p:cNvPr id="511" name="Google Shape;511;p106"/>
          <p:cNvSpPr txBox="1"/>
          <p:nvPr/>
        </p:nvSpPr>
        <p:spPr>
          <a:xfrm>
            <a:off x="0" y="74613"/>
            <a:ext cx="9144000" cy="639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Reģionālais DI plāns pēc apstiprināšanas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6"/>
          <p:cNvSpPr txBox="1">
            <a:spLocks noGrp="1"/>
          </p:cNvSpPr>
          <p:nvPr>
            <p:ph type="body" idx="1"/>
          </p:nvPr>
        </p:nvSpPr>
        <p:spPr>
          <a:xfrm>
            <a:off x="107950" y="714376"/>
            <a:ext cx="8856663" cy="521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Pašvaldības</a:t>
            </a:r>
            <a:r>
              <a:rPr lang="lv-LV" sz="32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3200" b="1" i="0" u="sng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 DI ERAF projektus (~ 2019.-2022.g)</a:t>
            </a:r>
            <a:r>
              <a:rPr lang="lv-LV" sz="3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rgbClr val="00B050"/>
              </a:solidFill>
            </a:endParaRPr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nozīmē atbildīgos</a:t>
            </a:r>
            <a:endParaRPr sz="3200" dirty="0"/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iepērk būvniecības darbus</a:t>
            </a:r>
            <a:endParaRPr sz="3200" dirty="0"/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izveido/rekonstruē infrastruktūru</a:t>
            </a:r>
            <a:endParaRPr sz="3200" dirty="0"/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iepērk un uzstāda aprīkojumu</a:t>
            </a:r>
            <a:endParaRPr sz="3200" dirty="0"/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pieņem objektus ekspluatācijā </a:t>
            </a:r>
          </a:p>
          <a:p>
            <a:pPr marL="173037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</a:pPr>
            <a:endParaRPr sz="3200" dirty="0"/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kārto dokumentus sociālo pakalpojumu sniegšanai (t.sk. reģistrē pakalpojumu LM sistēmā «SPSR»)</a:t>
            </a:r>
          </a:p>
          <a:p>
            <a:pPr marL="630237" marR="0" lvl="2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•"/>
            </a:pPr>
            <a:endParaRPr sz="3200" dirty="0"/>
          </a:p>
        </p:txBody>
      </p:sp>
      <p:sp>
        <p:nvSpPr>
          <p:cNvPr id="511" name="Google Shape;511;p106"/>
          <p:cNvSpPr txBox="1"/>
          <p:nvPr/>
        </p:nvSpPr>
        <p:spPr>
          <a:xfrm>
            <a:off x="0" y="74613"/>
            <a:ext cx="9144000" cy="639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Reģionālais DI plāns pēc apstiprināšanas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272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6"/>
          <p:cNvSpPr txBox="1">
            <a:spLocks noGrp="1"/>
          </p:cNvSpPr>
          <p:nvPr>
            <p:ph type="body" idx="1"/>
          </p:nvPr>
        </p:nvSpPr>
        <p:spPr>
          <a:xfrm>
            <a:off x="107950" y="1106905"/>
            <a:ext cx="8856663" cy="500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</a:pPr>
            <a:r>
              <a:rPr lang="lv-LV" dirty="0"/>
              <a:t>Prasības un nosacījumi pakalpojumiem (būvniecības normas, sociālo pakalpojumu normas - MK338, higiēnas normas -MK431, ugunsdrošības nosacījumi - ...)</a:t>
            </a: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</a:pPr>
            <a:endParaRPr lang="lv-LV" dirty="0"/>
          </a:p>
          <a:p>
            <a:pPr marL="173037" lvl="2" indent="0">
              <a:lnSpc>
                <a:spcPct val="90000"/>
              </a:lnSpc>
              <a:spcBef>
                <a:spcPts val="0"/>
              </a:spcBef>
              <a:buSzPts val="2405"/>
            </a:pPr>
            <a:r>
              <a:rPr lang="lv-LV" dirty="0">
                <a:solidFill>
                  <a:srgbClr val="00B050"/>
                </a:solidFill>
              </a:rPr>
              <a:t>Jāsalāgo ar </a:t>
            </a:r>
            <a:r>
              <a:rPr lang="lv-LV" dirty="0">
                <a:solidFill>
                  <a:srgbClr val="0070C0"/>
                </a:solidFill>
              </a:rPr>
              <a:t>konkrēto lietotāju vajadzībām</a:t>
            </a:r>
            <a:r>
              <a:rPr lang="lv-LV" dirty="0"/>
              <a:t> </a:t>
            </a:r>
          </a:p>
          <a:p>
            <a:pPr marL="173037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</a:pPr>
            <a:endParaRPr lang="lv-LV" dirty="0"/>
          </a:p>
          <a:p>
            <a:pPr marL="173037" lvl="2" indent="0">
              <a:lnSpc>
                <a:spcPct val="90000"/>
              </a:lnSpc>
              <a:spcBef>
                <a:spcPts val="0"/>
              </a:spcBef>
              <a:buSzPts val="2405"/>
            </a:pPr>
            <a:r>
              <a:rPr lang="lv-LV" dirty="0"/>
              <a:t>Universālais dizains = atbilstība vajadzībām un nosacījumiem</a:t>
            </a:r>
          </a:p>
          <a:p>
            <a:pPr marL="977900" marR="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 panose="020B0604020202020204" pitchFamily="34" charset="0"/>
              <a:buChar char="•"/>
            </a:pPr>
            <a:r>
              <a:rPr lang="lv-LV" dirty="0"/>
              <a:t>vides – piekļuve, ērtība</a:t>
            </a:r>
          </a:p>
          <a:p>
            <a:pPr marL="977900" marR="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 panose="020B0604020202020204" pitchFamily="34" charset="0"/>
              <a:buChar char="•"/>
            </a:pPr>
            <a:r>
              <a:rPr lang="lv-LV" dirty="0"/>
              <a:t>aprīkojuma – vienkāršība lietošanā un ērtība</a:t>
            </a:r>
          </a:p>
          <a:p>
            <a:pPr marL="977900" marR="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 panose="020B0604020202020204" pitchFamily="34" charset="0"/>
              <a:buChar char="•"/>
            </a:pPr>
            <a:r>
              <a:rPr lang="lv-LV" dirty="0"/>
              <a:t>pakalpojuma – lietotāju interešu vērā ņemšana</a:t>
            </a:r>
          </a:p>
          <a:p>
            <a:pPr marL="977900" lvl="2" indent="-342900">
              <a:lnSpc>
                <a:spcPct val="90000"/>
              </a:lnSpc>
              <a:spcBef>
                <a:spcPts val="0"/>
              </a:spcBef>
              <a:buSzPts val="2405"/>
              <a:buFont typeface="Arial" panose="020B0604020202020204" pitchFamily="34" charset="0"/>
              <a:buChar char="•"/>
            </a:pPr>
            <a:r>
              <a:rPr lang="lv-LV" dirty="0"/>
              <a:t>informācijas – esamība, </a:t>
            </a:r>
            <a:r>
              <a:rPr lang="lv-LV" dirty="0" err="1"/>
              <a:t>saredzamība</a:t>
            </a:r>
            <a:r>
              <a:rPr lang="lv-LV" dirty="0"/>
              <a:t>, </a:t>
            </a:r>
            <a:r>
              <a:rPr lang="lv-LV" dirty="0" err="1"/>
              <a:t>nepāprotamība</a:t>
            </a:r>
            <a:r>
              <a:rPr lang="lv-LV" dirty="0"/>
              <a:t> </a:t>
            </a:r>
          </a:p>
          <a:p>
            <a:pPr marL="96838" lvl="2" indent="0">
              <a:lnSpc>
                <a:spcPct val="90000"/>
              </a:lnSpc>
              <a:spcBef>
                <a:spcPts val="0"/>
              </a:spcBef>
              <a:buSzPts val="2405"/>
            </a:pPr>
            <a:endParaRPr lang="lv-LV" dirty="0"/>
          </a:p>
          <a:p>
            <a:pPr marL="96838" lvl="2" indent="0">
              <a:lnSpc>
                <a:spcPct val="90000"/>
              </a:lnSpc>
              <a:spcBef>
                <a:spcPts val="0"/>
              </a:spcBef>
              <a:buSzPts val="2405"/>
            </a:pPr>
            <a:r>
              <a:rPr lang="lv-LV" dirty="0"/>
              <a:t>Jāpielāgo </a:t>
            </a:r>
            <a:r>
              <a:rPr lang="lv-LV" dirty="0">
                <a:solidFill>
                  <a:srgbClr val="0070C0"/>
                </a:solidFill>
              </a:rPr>
              <a:t>personām ar GRT </a:t>
            </a:r>
            <a:r>
              <a:rPr lang="lv-LV" dirty="0"/>
              <a:t>(</a:t>
            </a:r>
            <a:r>
              <a:rPr lang="lv-LV" dirty="0">
                <a:solidFill>
                  <a:srgbClr val="C00000"/>
                </a:solidFill>
              </a:rPr>
              <a:t>psihiskas saslimšanas </a:t>
            </a:r>
            <a:r>
              <a:rPr lang="lv-LV" dirty="0"/>
              <a:t>un </a:t>
            </a:r>
            <a:r>
              <a:rPr lang="lv-LV" dirty="0">
                <a:solidFill>
                  <a:srgbClr val="00B050"/>
                </a:solidFill>
              </a:rPr>
              <a:t>garīgas attīstības traucējumi</a:t>
            </a:r>
            <a:r>
              <a:rPr lang="lv-LV" dirty="0"/>
              <a:t>)</a:t>
            </a:r>
          </a:p>
          <a:p>
            <a:pPr marL="96838" lvl="2" indent="0">
              <a:lnSpc>
                <a:spcPct val="90000"/>
              </a:lnSpc>
              <a:spcBef>
                <a:spcPts val="0"/>
              </a:spcBef>
              <a:buSzPts val="2405"/>
            </a:pPr>
            <a:r>
              <a:rPr lang="lv-LV" dirty="0"/>
              <a:t>.....</a:t>
            </a:r>
          </a:p>
        </p:txBody>
      </p:sp>
      <p:sp>
        <p:nvSpPr>
          <p:cNvPr id="511" name="Google Shape;511;p106"/>
          <p:cNvSpPr txBox="1"/>
          <p:nvPr/>
        </p:nvSpPr>
        <p:spPr>
          <a:xfrm>
            <a:off x="0" y="74613"/>
            <a:ext cx="9144000" cy="639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Reģionālais DI plāns pēc apstiprināšanas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3263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7"/>
          <p:cNvSpPr txBox="1">
            <a:spLocks noGrp="1"/>
          </p:cNvSpPr>
          <p:nvPr>
            <p:ph type="title"/>
          </p:nvPr>
        </p:nvSpPr>
        <p:spPr>
          <a:xfrm>
            <a:off x="468313" y="1796144"/>
            <a:ext cx="7915275" cy="257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801688" lvl="0" algn="ctr"/>
            <a:r>
              <a:rPr lang="lv-LV" dirty="0"/>
              <a:t>Sociālo pakalpojumu nodrošināšana </a:t>
            </a:r>
            <a:br>
              <a:rPr lang="lv-LV" dirty="0"/>
            </a:br>
            <a:r>
              <a:rPr lang="lv-LV" dirty="0"/>
              <a:t>personām ar GRT un bērniem ar FT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32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0"/>
          <p:cNvSpPr txBox="1"/>
          <p:nvPr/>
        </p:nvSpPr>
        <p:spPr>
          <a:xfrm>
            <a:off x="107950" y="84138"/>
            <a:ext cx="8856663" cy="392112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2525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mērķa grupas</a:t>
            </a:r>
            <a:endParaRPr/>
          </a:p>
        </p:txBody>
      </p:sp>
      <p:sp>
        <p:nvSpPr>
          <p:cNvPr id="353" name="Google Shape;353;p80"/>
          <p:cNvSpPr txBox="1">
            <a:spLocks noGrp="1"/>
          </p:cNvSpPr>
          <p:nvPr>
            <p:ph type="body" idx="4294967295"/>
          </p:nvPr>
        </p:nvSpPr>
        <p:spPr>
          <a:xfrm>
            <a:off x="261938" y="765175"/>
            <a:ext cx="8785225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Pilngadīgas personas ar GRT* (I un II inv.gr.)</a:t>
            </a:r>
            <a:r>
              <a:rPr lang="lv-LV"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kuras 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saņem pakalpojumus VSAC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vai potenciāli var nonākt VSAC</a:t>
            </a:r>
            <a:endParaRPr/>
          </a:p>
          <a:p>
            <a:pPr marL="0" marR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*GRT- garīga rakstura traucējumi = </a:t>
            </a:r>
            <a:r>
              <a:rPr lang="lv-LV" sz="26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endParaRPr/>
          </a:p>
          <a:p>
            <a:pPr marL="0" marR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1" i="1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psihiskas saslimšanas </a:t>
            </a:r>
            <a:r>
              <a:rPr lang="lv-LV" sz="26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26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garīgas attīstības traucējumi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BSAC</a:t>
            </a:r>
            <a:r>
              <a:rPr lang="lv-LV" sz="2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līdz 18 gadiem </a:t>
            </a:r>
            <a:r>
              <a:rPr lang="lv-LV"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(bērni-bāreņi un bez vecāku gādības palikuši bērni)</a:t>
            </a:r>
            <a:endParaRPr sz="2600" b="0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ar funkcionāliem traucējumiem</a:t>
            </a:r>
            <a:r>
              <a:rPr lang="lv-LV" sz="2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(FT),  </a:t>
            </a:r>
            <a:r>
              <a:rPr lang="lv-LV" sz="2600" b="0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kuriem ir noteikta invaliditāte,</a:t>
            </a:r>
            <a:r>
              <a:rPr lang="lv-LV" sz="2600" b="0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ģimenēs</a:t>
            </a:r>
            <a:r>
              <a:rPr lang="lv-LV"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viņu ģimenes vai audžuģimenes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2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Potenciālie</a:t>
            </a:r>
            <a:r>
              <a:rPr lang="lv-LV" sz="2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6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aizbildņi, adoptētāji, audžuģimenes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20"/>
          <p:cNvSpPr txBox="1"/>
          <p:nvPr/>
        </p:nvSpPr>
        <p:spPr>
          <a:xfrm>
            <a:off x="179388" y="214313"/>
            <a:ext cx="8856662" cy="722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lv-LV" sz="2800" dirty="0"/>
              <a:t>Sociālo pakalpojumu piešķiršanas dokumentācija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4" name="Google Shape;594;p120"/>
          <p:cNvSpPr txBox="1">
            <a:spLocks noGrp="1"/>
          </p:cNvSpPr>
          <p:nvPr>
            <p:ph type="body" idx="1"/>
          </p:nvPr>
        </p:nvSpPr>
        <p:spPr>
          <a:xfrm>
            <a:off x="179388" y="936625"/>
            <a:ext cx="8856662" cy="491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personas/bērna ar FT vecāku 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iesniegums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(kurā jāiekļauj arī norāde par atbilstību AP noteiktajam), </a:t>
            </a:r>
            <a:endParaRPr dirty="0"/>
          </a:p>
          <a:p>
            <a:pPr marL="514350" marR="0" lvl="0" indent="-5143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pašvaldības 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lēmums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pakalpojuma piešķiršanu/atteikumu, </a:t>
            </a:r>
            <a:endParaRPr dirty="0"/>
          </a:p>
          <a:p>
            <a:pPr marL="514350" marR="0" lvl="0" indent="-5143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rīkojums vai iepirkuma dokumentācija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 </a:t>
            </a:r>
            <a:endParaRPr dirty="0"/>
          </a:p>
          <a:p>
            <a:pPr marL="514350" marR="0" lvl="0" indent="-5143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arba vai pakalpojuma līgums, </a:t>
            </a:r>
            <a:endParaRPr dirty="0"/>
          </a:p>
          <a:p>
            <a:pPr marL="514350" marR="0" lvl="0" indent="-51435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apliecinājums par pakalpojuma sniegšanu/saņemšanu 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atskaite/PNA +rēķins 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ESF anketa par katru pakalpojumu (jāsazinās ar Aneti)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  </a:t>
            </a:r>
            <a:r>
              <a:rPr lang="lv-LV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Maksājumu apliecinājums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PP-pašvaldības VK konta  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Atsauce uz projektu (nosaukums, numurs)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558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10"/>
          <p:cNvSpPr txBox="1"/>
          <p:nvPr/>
        </p:nvSpPr>
        <p:spPr>
          <a:xfrm>
            <a:off x="179388" y="214312"/>
            <a:ext cx="8856662" cy="95035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lv-LV" sz="2800" dirty="0"/>
              <a:t>Sociālo pakalpojumu piešķiršanas dokumentācijas sagatavošana</a:t>
            </a:r>
            <a:endParaRPr dirty="0"/>
          </a:p>
        </p:txBody>
      </p:sp>
      <p:sp>
        <p:nvSpPr>
          <p:cNvPr id="536" name="Google Shape;536;p110"/>
          <p:cNvSpPr txBox="1">
            <a:spLocks noGrp="1"/>
          </p:cNvSpPr>
          <p:nvPr>
            <p:ph type="body" idx="1"/>
          </p:nvPr>
        </p:nvSpPr>
        <p:spPr>
          <a:xfrm>
            <a:off x="323056" y="1534886"/>
            <a:ext cx="8712994" cy="393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lv-LV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 saņem iesniegumu </a:t>
            </a:r>
          </a:p>
          <a:p>
            <a:pPr lvl="0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 </a:t>
            </a:r>
            <a:r>
              <a:rPr lang="lv-LV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informē KPR par pieprasījumu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lv-LV" b="0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</a:t>
            </a:r>
            <a:r>
              <a:rPr lang="lv-LV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lēmuma pieņemšanas</a:t>
            </a:r>
            <a:r>
              <a:rPr lang="lv-LV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lv-LV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457200" marR="0" lvl="0" indent="-45720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lv-LV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KPR dod apstiprinājumu</a:t>
            </a:r>
            <a:r>
              <a:rPr lang="lv-LV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ka projektā ir līdzekļi pakalpojuma izmaksu kompensēšanai.</a:t>
            </a:r>
          </a:p>
          <a:p>
            <a:pPr lvl="0" indent="-457200" algn="just">
              <a:buSzPts val="2800"/>
              <a:buFont typeface="Arial"/>
              <a:buChar char="•"/>
            </a:pPr>
            <a:r>
              <a:rPr lang="lv-LV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 pieņem lēmumu </a:t>
            </a:r>
            <a:r>
              <a:rPr lang="lv-LV" b="1" dirty="0">
                <a:latin typeface="Times New Roman"/>
                <a:ea typeface="Times New Roman"/>
                <a:cs typeface="Times New Roman"/>
                <a:sym typeface="Times New Roman"/>
              </a:rPr>
              <a:t>par pakalpojuma piešķiršanu vai atteikumu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10"/>
          <p:cNvSpPr txBox="1"/>
          <p:nvPr/>
        </p:nvSpPr>
        <p:spPr>
          <a:xfrm>
            <a:off x="179388" y="214312"/>
            <a:ext cx="8856662" cy="95035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lv-LV" sz="2800" dirty="0"/>
              <a:t>Sociālo pakalpojumu piešķiršanas dokumentācijas sagatavošana</a:t>
            </a:r>
            <a:endParaRPr dirty="0"/>
          </a:p>
        </p:txBody>
      </p:sp>
      <p:sp>
        <p:nvSpPr>
          <p:cNvPr id="536" name="Google Shape;536;p110"/>
          <p:cNvSpPr txBox="1">
            <a:spLocks noGrp="1"/>
          </p:cNvSpPr>
          <p:nvPr>
            <p:ph type="body" idx="1"/>
          </p:nvPr>
        </p:nvSpPr>
        <p:spPr>
          <a:xfrm>
            <a:off x="323056" y="1164667"/>
            <a:ext cx="8403849" cy="50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800"/>
            </a:pPr>
            <a:r>
              <a:rPr lang="lv-LV" sz="2800" b="1" i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Formas un paraugi</a:t>
            </a:r>
            <a:endParaRPr lang="lv-LV" sz="2800" dirty="0"/>
          </a:p>
          <a:p>
            <a:pPr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Iesniegumi pakalpojumiem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lv-LV" sz="24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prūpe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«atelpas brīdis»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sociālā rehabilitācija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grupu nodarbības (personām ar GRT)</a:t>
            </a:r>
          </a:p>
          <a:p>
            <a:pPr lvl="0" indent="-457200" algn="just">
              <a:buSzPts val="2800"/>
              <a:buFont typeface="Arial"/>
              <a:buChar char="•"/>
            </a:pPr>
            <a:r>
              <a:rPr lang="lv-LV" sz="28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Lēmumi </a:t>
            </a:r>
            <a:r>
              <a:rPr lang="lv-LV" sz="2800" b="1" dirty="0">
                <a:latin typeface="Times New Roman"/>
                <a:ea typeface="Times New Roman"/>
                <a:cs typeface="Times New Roman"/>
                <a:sym typeface="Times New Roman"/>
              </a:rPr>
              <a:t>par pakalpojuma piešķiršanu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aprūpe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sociālā rehabilitācija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«atelpas brīdis» (sagatavošanā) </a:t>
            </a:r>
          </a:p>
          <a:p>
            <a:pPr lvl="1" indent="-457200" algn="just">
              <a:spcBef>
                <a:spcPts val="0"/>
              </a:spcBef>
              <a:buSzPts val="2800"/>
              <a:buFont typeface="Arial"/>
              <a:buChar char="•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grupu nodarbības (personām ar GRT)</a:t>
            </a:r>
          </a:p>
          <a:p>
            <a:pPr lvl="0" indent="-457200" algn="just">
              <a:buSzPts val="2800"/>
              <a:buFont typeface="Arial"/>
              <a:buChar char="•"/>
            </a:pPr>
            <a:r>
              <a:rPr lang="lv-LV" sz="2800" b="1" dirty="0">
                <a:latin typeface="Times New Roman"/>
                <a:cs typeface="Times New Roman"/>
                <a:sym typeface="Times New Roman"/>
              </a:rPr>
              <a:t>VVI 8.pielikums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93560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9"/>
          <p:cNvSpPr txBox="1"/>
          <p:nvPr/>
        </p:nvSpPr>
        <p:spPr>
          <a:xfrm>
            <a:off x="179388" y="39688"/>
            <a:ext cx="8856662" cy="722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lv-LV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Sociālo pakalpojumu nodrošināšana</a:t>
            </a:r>
            <a:endParaRPr dirty="0"/>
          </a:p>
        </p:txBody>
      </p:sp>
      <p:sp>
        <p:nvSpPr>
          <p:cNvPr id="529" name="Google Shape;529;p109"/>
          <p:cNvSpPr txBox="1">
            <a:spLocks noGrp="1"/>
          </p:cNvSpPr>
          <p:nvPr>
            <p:ph type="body" idx="1"/>
          </p:nvPr>
        </p:nvSpPr>
        <p:spPr>
          <a:xfrm>
            <a:off x="179388" y="762001"/>
            <a:ext cx="8856662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lv-LV" sz="26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Pašvaldība </a:t>
            </a:r>
            <a:r>
              <a:rPr lang="lv-LV" sz="26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norīko darbinieku pakalpojuma sniegšanai</a:t>
            </a: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lv-LV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</a:t>
            </a:r>
            <a:r>
              <a:rPr lang="lv-LV" sz="26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iepērk* pakalpojuma sniegšanu </a:t>
            </a: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lv-LV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</a:t>
            </a:r>
            <a:r>
              <a:rPr lang="lv-LV" sz="2600" b="0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slēdz līgumu ar vēlamo pakalpojuma sniedzēju </a:t>
            </a:r>
            <a:r>
              <a:rPr lang="lv-LV" sz="26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(norādīts iesniegumā par aprūpi vai sociālo rehabilitāciju bērniem ar FT)</a:t>
            </a: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lv-LV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lv-LV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lv-LV" sz="2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personām ar GRT nodrošina saviem spēkiem**</a:t>
            </a:r>
            <a:r>
              <a:rPr lang="lv-LV" sz="26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(MK313 41.p.) </a:t>
            </a:r>
            <a:endParaRPr sz="2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6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lv-LV" sz="26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ievēro Publisko iepirkumu likumu </a:t>
            </a:r>
            <a:endParaRPr sz="2600"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(sociālie pakalpojumi – PIL 2.pielikums, </a:t>
            </a:r>
            <a:endParaRPr sz="26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 9.panta 20.p, 10.panta 1.vai 2.punkts)</a:t>
            </a:r>
            <a:endParaRPr sz="2600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 - VVI metodika </a:t>
            </a: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grozījumi spēkā no 31.01.2018.</a:t>
            </a:r>
            <a:r>
              <a:rPr lang="lv-LV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lv-LV" dirty="0">
              <a:solidFill>
                <a:srgbClr val="0033CC"/>
              </a:solidFill>
            </a:endParaRPr>
          </a:p>
          <a:p>
            <a:pPr marL="173037" lvl="2" indent="0" algn="ctr">
              <a:lnSpc>
                <a:spcPct val="80000"/>
              </a:lnSpc>
              <a:spcBef>
                <a:spcPts val="0"/>
              </a:spcBef>
            </a:pPr>
            <a:r>
              <a:rPr lang="lv-LV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pielikumi 1-8 </a:t>
            </a:r>
            <a:r>
              <a:rPr lang="lv-LV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lv-LV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</a:t>
            </a:r>
            <a:r>
              <a:rPr lang="lv-LV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faili)</a:t>
            </a:r>
            <a:endParaRPr lang="lv-LV"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lv-LV" sz="2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21"/>
          <p:cNvSpPr txBox="1">
            <a:spLocks noGrp="1"/>
          </p:cNvSpPr>
          <p:nvPr>
            <p:ph type="body" idx="1"/>
          </p:nvPr>
        </p:nvSpPr>
        <p:spPr>
          <a:xfrm>
            <a:off x="143668" y="1257299"/>
            <a:ext cx="8856663" cy="466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3037" lvl="2" indent="0" algn="ctr">
              <a:spcBef>
                <a:spcPts val="0"/>
              </a:spcBef>
            </a:pPr>
            <a:r>
              <a:rPr lang="lv-LV" sz="4500" b="1" i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Jāievēro personas datu aizsardzība un konfidencialitāte</a:t>
            </a:r>
            <a:endParaRPr lang="lv-LV" sz="4800" dirty="0"/>
          </a:p>
          <a:p>
            <a:pPr marL="173037" lvl="2" indent="0" algn="ctr">
              <a:spcBef>
                <a:spcPts val="0"/>
              </a:spcBef>
            </a:pPr>
            <a:endParaRPr lang="lv-LV" sz="3200" i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</a:pPr>
            <a:endParaRPr lang="lv-LV" sz="3200" i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</a:pPr>
            <a:r>
              <a:rPr lang="lv-LV" sz="3200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Jākonsultējas ar KPR</a:t>
            </a:r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 dalībnieku sarakstiem, </a:t>
            </a:r>
            <a:endParaRPr sz="3200" dirty="0"/>
          </a:p>
          <a:p>
            <a:pPr marL="173037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nodarbību darba </a:t>
            </a:r>
            <a:r>
              <a:rPr lang="lv-LV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kārtībām</a:t>
            </a:r>
            <a:r>
              <a:rPr lang="lv-LV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nodarbību plāniem, bildēm, u.c. </a:t>
            </a:r>
            <a:endParaRPr sz="3200" dirty="0"/>
          </a:p>
        </p:txBody>
      </p:sp>
      <p:sp>
        <p:nvSpPr>
          <p:cNvPr id="600" name="Google Shape;600;p121"/>
          <p:cNvSpPr txBox="1"/>
          <p:nvPr/>
        </p:nvSpPr>
        <p:spPr>
          <a:xfrm>
            <a:off x="0" y="74613"/>
            <a:ext cx="9144000" cy="6397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lv-LV" sz="2800" dirty="0"/>
              <a:t>Sociālo pakalpojumu piešķiršanas dokumentācijas sagatavošana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22"/>
          <p:cNvSpPr txBox="1">
            <a:spLocks noGrp="1"/>
          </p:cNvSpPr>
          <p:nvPr>
            <p:ph type="body" idx="1"/>
          </p:nvPr>
        </p:nvSpPr>
        <p:spPr>
          <a:xfrm>
            <a:off x="1692275" y="836613"/>
            <a:ext cx="7138988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jautājumi  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 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4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24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Sociālie pakalpojumi (SBSP) personām ar GRT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124"/>
          <p:cNvSpPr txBox="1">
            <a:spLocks noGrp="1"/>
          </p:cNvSpPr>
          <p:nvPr>
            <p:ph type="body" idx="1"/>
          </p:nvPr>
        </p:nvSpPr>
        <p:spPr>
          <a:xfrm>
            <a:off x="-19224" y="1052736"/>
            <a:ext cx="903605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lv-LV" sz="2000" b="0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Izvērtētas personas ar GRT, kuras jau līdz šim apmeklēja Dienas centru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lv-LV" sz="2000" b="0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Izvērtēto personu Atbalsta plāna - ir nepieciešams Dienas centra pakalpojums.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–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Iespējama divu veidu papildinātības principa piemērošana, t.i., </a:t>
            </a:r>
            <a:endParaRPr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pakalpojuma papildinātība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lv-LV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finanšu papildinātība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Specifiski grozījumi projektā </a:t>
            </a:r>
            <a:r>
              <a:rPr lang="lv-LV" sz="2000" b="0" i="0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 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sagatavojusi</a:t>
            </a:r>
            <a:r>
              <a:rPr lang="lv-LV" sz="20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ieteicamās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000" b="0" i="0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atskaišu formas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katram papildinātības principam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lv-LV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Pakalpojuma papildinātība – papildus jau esošajiem saņem jaunus SBSP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(1.pielikums). Kompensē visus izdevumus par jauno SBSP.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lv-LV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Finanšu papildinātība 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lv-LV" sz="20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izmanto pašvaldības budžetā ietaupītos (kompensētos) līdzekļus SBSP sniegšanai citām personām</a:t>
            </a: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(2.pielikums)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reizi gadā jāiesniedz kopsavilkums par pašvaldībām, kuras projekta ietvaros ir izvēlējušās sniegt SBSP, ievērojot finanšu papildinātības principu (3.pielikums).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7"/>
          <p:cNvSpPr txBox="1">
            <a:spLocks noGrp="1"/>
          </p:cNvSpPr>
          <p:nvPr>
            <p:ph type="title"/>
          </p:nvPr>
        </p:nvSpPr>
        <p:spPr>
          <a:xfrm>
            <a:off x="468313" y="2464904"/>
            <a:ext cx="7915275" cy="191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iepirkšana</a:t>
            </a:r>
            <a:br>
              <a:rPr lang="lv-LV" dirty="0"/>
            </a:b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236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5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/>
            <a:r>
              <a:rPr lang="lv-LV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Vajadzīgs ārpakalpojums! Kas tālāk?</a:t>
            </a:r>
            <a:endParaRPr sz="28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4" name="Google Shape;564;p115"/>
          <p:cNvSpPr txBox="1">
            <a:spLocks noGrp="1"/>
          </p:cNvSpPr>
          <p:nvPr>
            <p:ph type="body" idx="1"/>
          </p:nvPr>
        </p:nvSpPr>
        <p:spPr>
          <a:xfrm>
            <a:off x="53975" y="1261925"/>
            <a:ext cx="8785225" cy="463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Jānosaka pakalpojuma saturs (darba uzdevums/tehniskā specifikācija) un iespējamā cena.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līgums, kas tiks slēgts par šo pakalpojumu, ir kvalificējams kā iepirkuma līgums?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nav iepirkuma līgums, tad slēdz līgumu, apmaksā pakalpojumu, kompensē pakalpojuma izmaksas utt.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ir iepirkuma līgums, veic tirgus izpēti vai iepirkumu Publisko iepirkumu likumā noteiktajā kārtībā un slēdz iepirkuma līgumu ar tirgus izpētē vai iepirkumā izvēlēto pakalpojuma sniedzēju. 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513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5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/>
            <a:r>
              <a:rPr lang="lv-LV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Iepirkuma līgums</a:t>
            </a:r>
            <a:endParaRPr sz="2800" b="0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4" name="Google Shape;564;p115"/>
          <p:cNvSpPr txBox="1">
            <a:spLocks noGrp="1"/>
          </p:cNvSpPr>
          <p:nvPr>
            <p:ph type="body" idx="1"/>
          </p:nvPr>
        </p:nvSpPr>
        <p:spPr>
          <a:xfrm>
            <a:off x="179387" y="1111354"/>
            <a:ext cx="8785225" cy="463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Publisks būvdarbu, piegādes vai pakalpojuma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līgums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finansiālās interesēs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rakstveidā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noslēgts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starp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vienu vai vairākiem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pasūtītājiem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vienu vai vairākiem </a:t>
            </a:r>
            <a:r>
              <a:rPr lang="lv-LV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piegādātājiem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Piegādātājs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fiziskā vai juridiskā persona vai pasūtītājs, šādu personu apvienība jebkurā to kombinācijā, kas attiecīgi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piedāvā tirgū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veikt būvdarbus, piegādāt preces vai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sniegt pakalpojumus.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6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1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856663" cy="50482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darbības</a:t>
            </a:r>
            <a:endParaRPr/>
          </a:p>
        </p:txBody>
      </p:sp>
      <p:sp>
        <p:nvSpPr>
          <p:cNvPr id="359" name="Google Shape;359;p81"/>
          <p:cNvSpPr txBox="1">
            <a:spLocks noGrp="1"/>
          </p:cNvSpPr>
          <p:nvPr>
            <p:ph type="body" idx="1"/>
          </p:nvPr>
        </p:nvSpPr>
        <p:spPr>
          <a:xfrm>
            <a:off x="107950" y="908720"/>
            <a:ext cx="8856663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Individuālo vajadzību izvērtēšana un atbalsta plānu izstrāde Kurzemes reģionā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DI plāna izstrāde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VSAC un BSAC reorganizācijas plānu izstrāde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VSAC personu ar GRT Sagatavošana pārejai uz dzīvi sabiedrībā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pakalpojumu īstenošana Kurzemes reģiona personām ar GRT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pakalpojumu īstenošana Kurzemes reģiona bērniem ar FT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speciālistu apmācības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Informatīvi un izglītojoši pasākumi Kurzemes reģionā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publicitātes pasākumi</a:t>
            </a:r>
            <a:endParaRPr/>
          </a:p>
          <a:p>
            <a:pPr marL="803275" marR="0" lvl="2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i="0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vadība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2C00B02-4353-406B-9EE9-063FF4CF31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Iepirkuma līgums nav: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CD26251-C4B1-4BDD-B022-1F5042D52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līgums;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Izdevumu kompensēšana;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Līgums, kurā neizpildās kaut viena no iepirkuma līguma pazīmēm.</a:t>
            </a:r>
          </a:p>
          <a:p>
            <a:pPr marL="228600" indent="0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klientam ir tiesības izvēlēties pakalpojuma sniedzēju: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Klients izvēlas un samaksā pakalpojuma sniedzējam, pasūtītājs pēc tam klientam kompensē attiecīgo maksājumu;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Klients izvēlas pakalpojumu sniedzēju, pasūtītājs, klients un pakalpojuma sniedzējs paraksta trīspusēju līgumu. Pasūtītājs ir vienīgi kā finansētājs. </a:t>
            </a:r>
          </a:p>
          <a:p>
            <a:pPr marL="228600" indent="0" algn="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Pasūtītājs neizvirza kvalitātes prasības pakalpojuma sniedzējam!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136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AAF39C-34DD-4D41-A1AA-54BB047C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45774"/>
            <a:ext cx="8706678" cy="1600200"/>
          </a:xfrm>
          <a:solidFill>
            <a:schemeClr val="accent6"/>
          </a:solidFill>
        </p:spPr>
        <p:txBody>
          <a:bodyPr/>
          <a:lstStyle/>
          <a:p>
            <a:r>
              <a:rPr lang="lv-LV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Publisko iepirkumu likuma 2. pielikuma sadaļā «Veselības, sociālie un saistītie pakalpojumi» minēto pakalpojumu iepirkums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E89B97B2-E368-48F7-9385-33F76901D3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5287" y="2277386"/>
          <a:ext cx="8706678" cy="333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339">
                  <a:extLst>
                    <a:ext uri="{9D8B030D-6E8A-4147-A177-3AD203B41FA5}">
                      <a16:colId xmlns:a16="http://schemas.microsoft.com/office/drawing/2014/main" val="2388842546"/>
                    </a:ext>
                  </a:extLst>
                </a:gridCol>
                <a:gridCol w="4353339">
                  <a:extLst>
                    <a:ext uri="{9D8B030D-6E8A-4147-A177-3AD203B41FA5}">
                      <a16:colId xmlns:a16="http://schemas.microsoft.com/office/drawing/2014/main" val="20018156"/>
                    </a:ext>
                  </a:extLst>
                </a:gridCol>
              </a:tblGrid>
              <a:tr h="877785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Līgumcenas robežvērtība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Piemērojamā iepirkuma veikšanas kārtība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526074"/>
                  </a:ext>
                </a:extLst>
              </a:tr>
              <a:tr h="87778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 750 000 EUR (neieskaitot)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Tirgus izpēte vai pasūtītāja noteiktā iekšējā iepirkumu veikšanas kārtība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35820"/>
                  </a:ext>
                </a:extLst>
              </a:tr>
              <a:tr h="1267912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750 000 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Iepirkums Publisko iepirkumu likuma 10. panta kārtībā (īpaša, atvieglota procedūra)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628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7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Tirgus izpētes (1)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117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9036050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Publisko iepirkumu likums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pants. Šā likuma </a:t>
            </a: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pielikumā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minēto pakalpojumu iepirkumi</a:t>
            </a:r>
            <a:endParaRPr dirty="0"/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Pasūtītājs </a:t>
            </a: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tiesīgs nepiemērot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šo likumu publiskam pakalpojuma līgumam, kura priekšmets atbilst kādam no šā likuma </a:t>
            </a: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pielikuma sadaļā "Veselības, sociālie un saistītie pakalpojumi" minētajiem CPV kodiem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ja tā paredzamā </a:t>
            </a:r>
            <a:r>
              <a:rPr lang="lv-LV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līgumcena ir mazāka par 750 000 </a:t>
            </a:r>
            <a:r>
              <a:rPr lang="lv-LV" sz="2400" b="0" i="1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šāda publiska pakalpojuma līguma paredzamā </a:t>
            </a: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līgumcena ir 750 000 </a:t>
            </a:r>
            <a:r>
              <a:rPr lang="lv-LV" sz="2400" b="0" i="1" u="none" strike="noStrike" cap="none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</a:t>
            </a:r>
            <a:r>
              <a:rPr lang="lv-LV" sz="2400" b="0" i="1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lielāka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iepirkumam </a:t>
            </a: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piemēro šā panta pirmajā daļā paredzēto iepirkuma veikšanas kārtību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un LM aicina konsultēties ar IUB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8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Tirgus izpētes (2)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118"/>
          <p:cNvSpPr txBox="1">
            <a:spLocks noGrp="1"/>
          </p:cNvSpPr>
          <p:nvPr>
            <p:ph type="body" idx="1"/>
          </p:nvPr>
        </p:nvSpPr>
        <p:spPr>
          <a:xfrm>
            <a:off x="0" y="1052736"/>
            <a:ext cx="903605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skaidro, ka 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      sekojot līdzi vai pakalpojums atbilst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 2.pielikumā norādītajiem CVP kodiem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 IUB kodu klasifikators </a:t>
            </a:r>
            <a:r>
              <a:rPr lang="lv-LV" sz="2400" b="0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https://www.iub.gov.lv/lv/iubcpv/parent/9046/clasif/main/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      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 PIL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2.pielikumā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minēta pakalpojuma līguma paredzamā līgumcena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līdz 41 999 EUR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tad uz to attiecas </a:t>
            </a: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 9.panta 20.punkts 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un pēc būtības tas ir klasificējams kā </a:t>
            </a:r>
            <a:r>
              <a:rPr lang="lv-LV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zemsliekšņa iepirkums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2400" b="0" i="0" u="none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kuru ir </a:t>
            </a:r>
            <a:r>
              <a:rPr lang="lv-LV" sz="2400" b="1" i="0" u="sng" strike="noStrike" cap="none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jāveic tirgus izpēte 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apkopojot informāciju </a:t>
            </a:r>
            <a:r>
              <a:rPr lang="lv-LV" sz="24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par vismaz 3 piedāvājumiem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8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Tirgus izpētes (3)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118"/>
          <p:cNvSpPr txBox="1">
            <a:spLocks noGrp="1"/>
          </p:cNvSpPr>
          <p:nvPr>
            <p:ph type="body" idx="1"/>
          </p:nvPr>
        </p:nvSpPr>
        <p:spPr>
          <a:xfrm>
            <a:off x="107950" y="1052736"/>
            <a:ext cx="8785225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Ieteikumi kā veikt tirgus izpēti – IUB tīmekļvietnē </a:t>
            </a: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(regulāri tiek aktualizēti)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Tirgus izpēte nav jāveic iepirkuma komisijai!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Pierādījumi par tirgus izpētes veikšanu: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Nosūtītie un saņemtie e-pasti ar cenu pieprasījumiem un piedāvājumiem;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Ziņojums, kurā ietverta informācija, kā tika veikta tirgus izpēte un kā nonāca pie personas, ar kuru slēdz līgumu.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</a:pPr>
            <a:endParaRPr lang="lv-LV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</a:pPr>
            <a:r>
              <a:rPr lang="lv-LV" sz="2400" b="1" dirty="0">
                <a:latin typeface="Times New Roman"/>
                <a:ea typeface="Times New Roman"/>
                <a:cs typeface="Times New Roman"/>
                <a:sym typeface="Times New Roman"/>
              </a:rPr>
              <a:t>Varianti ir dažādi, bet ir jābūt pierādījumiem par veiktajām darbībām!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952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4AC251-387D-463D-BE08-14B8B00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lv-LV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Iepirkums Publisko iepirkumu likuma 10.panta pirmās daļas kārtībā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89E4A0B-9821-48A2-B545-5E4DBD13C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Nepieciešama iepirkuma komisija!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Jāpublicē paziņojums par izsludināšanu un nolikums/instrukcija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Piedāvājumu iesniegšanai vismaz 5 darbdienas!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Jāpublicē paziņojums par rezultātiem.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Jāpublicē līgums.</a:t>
            </a:r>
          </a:p>
          <a:p>
            <a:pPr marL="228600" indent="0" algn="r"/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IUB tīmekļvietnē atjaunoti ieteikumi šī iepirkuma veikšanai.</a:t>
            </a:r>
          </a:p>
        </p:txBody>
      </p:sp>
    </p:spTree>
    <p:extLst>
      <p:ext uri="{BB962C8B-B14F-4D97-AF65-F5344CB8AC3E}">
        <p14:creationId xmlns:p14="http://schemas.microsoft.com/office/powerpoint/2010/main" val="1917895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7"/>
          <p:cNvSpPr txBox="1">
            <a:spLocks noGrp="1"/>
          </p:cNvSpPr>
          <p:nvPr>
            <p:ph type="title"/>
          </p:nvPr>
        </p:nvSpPr>
        <p:spPr>
          <a:xfrm>
            <a:off x="468313" y="1796144"/>
            <a:ext cx="7915275" cy="257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/>
            <a:br>
              <a:rPr lang="lv-LV" dirty="0"/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datu aizsardzība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073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6798055A-0C48-4735-BFFE-9DA84F31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solidFill>
            <a:schemeClr val="accent6"/>
          </a:solidFill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Pievēršam uzmanību!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A3CD8B8-C443-4AB9-A365-18C6EF3E2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8013" cy="4137991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ir privātuma politika pašvaldības/iestādes tīmekļvietnē?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ir sniegtas skaidras norādes, kādi dati un kāpēc tiek vākti?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Informējiet, kāpēc (kāds pamats) tiek personas dati apstrādāti, kur vērsties jautājumu gadījumā!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Piekrišana ir visnedrošākais personas datu apstrādes pamats! 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personas dati tiek pārsūtīti (vai ir šifrēti vai kādā citā veidā aizsargāti dati!) un glabāti?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2"/>
          <p:cNvSpPr txBox="1">
            <a:spLocks noGrp="1"/>
          </p:cNvSpPr>
          <p:nvPr>
            <p:ph type="title"/>
          </p:nvPr>
        </p:nvSpPr>
        <p:spPr>
          <a:xfrm>
            <a:off x="468313" y="2060575"/>
            <a:ext cx="7915275" cy="21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801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PROJEKTA </a:t>
            </a:r>
            <a:br>
              <a:rPr lang="lv-LV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IEVIEŠANAS AKTUALITĀTES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3"/>
          <p:cNvSpPr txBox="1">
            <a:spLocks noGrp="1"/>
          </p:cNvSpPr>
          <p:nvPr>
            <p:ph type="body" idx="1"/>
          </p:nvPr>
        </p:nvSpPr>
        <p:spPr>
          <a:xfrm>
            <a:off x="107950" y="1162050"/>
            <a:ext cx="8856663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63525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2017.</a:t>
            </a: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gadā pabeigta izvērtēšana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2" indent="873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personas ar GRT (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326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lv-LV" sz="2400" b="0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+BSAC bērni (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126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+bērni ar FT (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277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=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729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2" indent="873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i="0" u="none" strike="noStrike" cap="none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Obligāti jāveic AP aktualizācija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r>
              <a:rPr lang="lv-LV" b="0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MK313 (</a:t>
            </a:r>
            <a:r>
              <a:rPr lang="lv-LV" b="1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34.1.p. un 34.2.p.- apmierinātība ar saņemtajiem SBSP</a:t>
            </a:r>
            <a:r>
              <a:rPr lang="lv-LV" b="0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  </a:t>
            </a:r>
          </a:p>
          <a:p>
            <a:pPr marL="0" lvl="2" indent="0">
              <a:spcBef>
                <a:spcPts val="0"/>
              </a:spcBef>
            </a:pPr>
            <a:r>
              <a:rPr lang="lv-LV" b="0" i="0" u="none" strike="noStrike" cap="none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     MK338 (4.2.p., 4.3.p. un  - 5.6.p.*)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793750" marR="0" lvl="2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200" b="0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«5.6. </a:t>
            </a:r>
            <a:r>
              <a:rPr lang="lv-LV" sz="22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 retāk kā reizi 12 mēnešos </a:t>
            </a:r>
            <a:r>
              <a:rPr lang="lv-LV" sz="2200" b="1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</a:t>
            </a:r>
            <a:r>
              <a:rPr lang="lv-LV" sz="2200" b="0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lv-LV" sz="22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pēc attiecīgā sociālā pakalpojuma sniegšanas beigām</a:t>
            </a:r>
            <a:r>
              <a:rPr lang="lv-LV" sz="2200" b="0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novērtē klienta sociālās situācijas izmaiņas un sasniegtos rezultātus»</a:t>
            </a:r>
          </a:p>
          <a:p>
            <a:pPr marL="793750" marR="0" lvl="2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b="1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085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(drīkst biežāk – atbilstoši vajadzībai, bet īpaši, ja mainās bērna/personas situācija)</a:t>
            </a:r>
          </a:p>
          <a:p>
            <a:pPr marL="450850" lvl="2" indent="0" algn="ctr">
              <a:spcBef>
                <a:spcPts val="0"/>
              </a:spcBef>
            </a:pPr>
            <a:r>
              <a:rPr lang="lv-LV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jautājumu gadījumā jāsazinās ar Sandru Miķelsoni-Slavu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370" name="Google Shape;370;p83"/>
          <p:cNvSpPr txBox="1"/>
          <p:nvPr/>
        </p:nvSpPr>
        <p:spPr>
          <a:xfrm>
            <a:off x="0" y="74612"/>
            <a:ext cx="9144000" cy="1087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Individuālo vajadzību izvērtēšana un atbalsta plānu izstrāde Kurzemes reģionā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4"/>
          <p:cNvSpPr txBox="1"/>
          <p:nvPr/>
        </p:nvSpPr>
        <p:spPr>
          <a:xfrm>
            <a:off x="179388" y="214313"/>
            <a:ext cx="8856662" cy="722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lv-LV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Izvērtēto BSAC bērnu (126) AP aktualizēšana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84"/>
          <p:cNvSpPr txBox="1">
            <a:spLocks noGrp="1"/>
          </p:cNvSpPr>
          <p:nvPr>
            <p:ph type="body" idx="1"/>
          </p:nvPr>
        </p:nvSpPr>
        <p:spPr>
          <a:xfrm>
            <a:off x="395536" y="1052736"/>
            <a:ext cx="8500814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ērniem, kas vēl atrodas BSAC,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aktualizāciju veic BSAC darbinieki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Strazde    –   aktualizēti visi AP, bērnu skaits 4, t.sk. 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palikuši 3 no 10 izvērtētajiem bērniem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Pieprasīta informācija par: </a:t>
            </a:r>
            <a:endParaRPr dirty="0"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Selga </a:t>
            </a:r>
            <a:endParaRPr sz="240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Liepāja -  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~25</a:t>
            </a: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Stikli -       </a:t>
            </a: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lv-LV" sz="24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(LM informācija)</a:t>
            </a:r>
            <a:endParaRPr sz="24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- filiāle Liepāja    </a:t>
            </a:r>
            <a:endParaRPr sz="24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Tendence - samazinās bērnu skaits BSAC</a:t>
            </a:r>
            <a:endParaRPr sz="2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5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Izvērtēto bērnu ar FT (277) </a:t>
            </a:r>
            <a:r>
              <a:rPr lang="lv-LV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aktualizēšana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85"/>
          <p:cNvSpPr txBox="1">
            <a:spLocks noGrp="1"/>
          </p:cNvSpPr>
          <p:nvPr>
            <p:ph type="body" idx="1"/>
          </p:nvPr>
        </p:nvSpPr>
        <p:spPr>
          <a:xfrm>
            <a:off x="358775" y="1268760"/>
            <a:ext cx="842645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aktualizāciju veic pašvaldībā – sociālā dienesta darbinieki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Saskaņā ar sniegto informāciju – turpinās aktualizēšana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Aktualizēti visi AP-  </a:t>
            </a: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Liepājā, Grobiņas, Rojas, Skrundas, Kuldīgas Dundagas, Mērsraga, Priekules un Ventspils novados </a:t>
            </a: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Turpinās aktualizēšana </a:t>
            </a:r>
            <a:r>
              <a:rPr lang="lv-LV" sz="24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Ventspilī, Aizputes, Vaiņodes, Pāvilostas, Saldus un Talsu novados 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-LV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bērni ar FT ievietoti BSAC</a:t>
            </a:r>
            <a:endParaRPr sz="2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2636</Words>
  <Application>Microsoft Office PowerPoint</Application>
  <PresentationFormat>On-screen Show (4:3)</PresentationFormat>
  <Paragraphs>432</Paragraphs>
  <Slides>57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Microsoft YaHei</vt:lpstr>
      <vt:lpstr>Arial</vt:lpstr>
      <vt:lpstr>Lucida Sans Unicode</vt:lpstr>
      <vt:lpstr>Times New Roman</vt:lpstr>
      <vt:lpstr>Wingdings</vt:lpstr>
      <vt:lpstr>Office Theme</vt:lpstr>
      <vt:lpstr>1_Office Theme</vt:lpstr>
      <vt:lpstr>4_Office Theme</vt:lpstr>
      <vt:lpstr>3_Office Theme</vt:lpstr>
      <vt:lpstr>5_Office Theme</vt:lpstr>
      <vt:lpstr>2_Office Theme</vt:lpstr>
      <vt:lpstr>Projekta “Kurzeme visiem” ieviešanas progress un aktualitātes</vt:lpstr>
      <vt:lpstr>PROJEKTS  «KURZEME VISIEM»</vt:lpstr>
      <vt:lpstr>PowerPoint Presentation</vt:lpstr>
      <vt:lpstr>PowerPoint Presentation</vt:lpstr>
      <vt:lpstr>Projekta «Kurzeme visiem» darbības</vt:lpstr>
      <vt:lpstr>PROJEKTA  IEVIEŠANAS AKTUALITĀTES</vt:lpstr>
      <vt:lpstr>PowerPoint Presentation</vt:lpstr>
      <vt:lpstr>PowerPoint Presentation</vt:lpstr>
      <vt:lpstr>Izvērtēto bērnu ar FT (277) AP aktualizēšana</vt:lpstr>
      <vt:lpstr>Izvērtēto personu ar GRT (326) AP aktualizēšana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Nometne «ŠURUM BURUM 2018»</vt:lpstr>
      <vt:lpstr>Nometne «KRĀSU EKSPEDĪCIJA 2018»</vt:lpstr>
      <vt:lpstr>PowerPoint Presentation</vt:lpstr>
      <vt:lpstr>Nometne «KRĀSU EKSPEDĪCIJA 2018»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KPR DI PLĀNA ĪSTENOŠANA  no 06.10.2018.</vt:lpstr>
      <vt:lpstr>PowerPoint Presentation</vt:lpstr>
      <vt:lpstr>PowerPoint Presentation</vt:lpstr>
      <vt:lpstr>PowerPoint Presentation</vt:lpstr>
      <vt:lpstr>Sociālo pakalpojumu nodrošināšana  personām ar GRT un bērniem ar 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Sociālie pakalpojumi (SBSP) personām ar GRT</vt:lpstr>
      <vt:lpstr>Sociālo pakalpojumu iepirkšana </vt:lpstr>
      <vt:lpstr>Vajadzīgs ārpakalpojums! Kas tālāk?</vt:lpstr>
      <vt:lpstr>Iepirkuma līgums</vt:lpstr>
      <vt:lpstr>Iepirkuma līgums nav:</vt:lpstr>
      <vt:lpstr>Publisko iepirkumu likuma 2. pielikuma sadaļā «Veselības, sociālie un saistītie pakalpojumi» minēto pakalpojumu iepirkums</vt:lpstr>
      <vt:lpstr>Tirgus izpētes (1)</vt:lpstr>
      <vt:lpstr>Tirgus izpētes (2)</vt:lpstr>
      <vt:lpstr>Tirgus izpētes (3)</vt:lpstr>
      <vt:lpstr>Iepirkums Publisko iepirkumu likuma 10.panta pirmās daļas kārtībā</vt:lpstr>
      <vt:lpstr> Personas datu aizsardzība</vt:lpstr>
      <vt:lpstr>Pievēršam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 “Kurzeme visiem” ieviešanas progress un aktualitātes</dc:title>
  <cp:lastModifiedBy>BPAB</cp:lastModifiedBy>
  <cp:revision>36</cp:revision>
  <dcterms:modified xsi:type="dcterms:W3CDTF">2018-10-18T10:25:06Z</dcterms:modified>
</cp:coreProperties>
</file>